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17"/>
    <p:restoredTop sz="96327"/>
  </p:normalViewPr>
  <p:slideViewPr>
    <p:cSldViewPr snapToGrid="0" snapToObjects="1">
      <p:cViewPr varScale="1">
        <p:scale>
          <a:sx n="87" d="100"/>
          <a:sy n="87" d="100"/>
        </p:scale>
        <p:origin x="232" y="3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158E-13EA-5D1D-63D1-84BDDB942A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35B9CF-FEE0-87AD-C279-1997989A6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4E3A61-0748-643B-4161-2188D4286EDD}"/>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5" name="Footer Placeholder 4">
            <a:extLst>
              <a:ext uri="{FF2B5EF4-FFF2-40B4-BE49-F238E27FC236}">
                <a16:creationId xmlns:a16="http://schemas.microsoft.com/office/drawing/2014/main" id="{E155F657-BFEE-B6F8-E335-768DDEF44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243DE-326B-A611-269B-B193F5ED591C}"/>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247060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B8A-1179-06F0-7D47-300EF5F446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C53497-0736-85E5-5311-7BC4E73DE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4EDD-51DD-6C87-8C5B-475655F28DED}"/>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5" name="Footer Placeholder 4">
            <a:extLst>
              <a:ext uri="{FF2B5EF4-FFF2-40B4-BE49-F238E27FC236}">
                <a16:creationId xmlns:a16="http://schemas.microsoft.com/office/drawing/2014/main" id="{6641ECEC-48B6-FACC-0D90-0792500E6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5FE9F-A7AF-0EC6-31C3-9097D396EC70}"/>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31033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DAD36-0601-AA3E-9E36-CC86C2CF66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59E34-842A-0DB5-53AE-61DDF4152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762F6-5FCA-A9D5-36E2-BC9C15EE7795}"/>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5" name="Footer Placeholder 4">
            <a:extLst>
              <a:ext uri="{FF2B5EF4-FFF2-40B4-BE49-F238E27FC236}">
                <a16:creationId xmlns:a16="http://schemas.microsoft.com/office/drawing/2014/main" id="{69A93F41-2006-7DB7-B9F9-19D7DEFD7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18CE1-2BC0-4E85-280C-DBF08B086307}"/>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93349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0520-88D3-86E5-B7D8-F8B9FB7FF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AD5D48-C476-A572-3553-CF8898551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45920-0F91-4468-11BC-FC7A97B732EA}"/>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5" name="Footer Placeholder 4">
            <a:extLst>
              <a:ext uri="{FF2B5EF4-FFF2-40B4-BE49-F238E27FC236}">
                <a16:creationId xmlns:a16="http://schemas.microsoft.com/office/drawing/2014/main" id="{BDDDD341-5B2B-4384-DA74-3B2CDCE3F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8A5D3-633A-F8BF-8140-C4153EB2C6B9}"/>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352751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454A-12DE-92C8-C955-DBE1F417B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5CA17-C53D-BD38-7DAF-E0272323C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3606E2-84CB-C4F0-286D-279B4464F6CB}"/>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5" name="Footer Placeholder 4">
            <a:extLst>
              <a:ext uri="{FF2B5EF4-FFF2-40B4-BE49-F238E27FC236}">
                <a16:creationId xmlns:a16="http://schemas.microsoft.com/office/drawing/2014/main" id="{07620041-D992-7C77-AB26-7EAE6517E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49D56-E430-9FA7-4E7B-A98D4FA16681}"/>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349694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37A6-6511-AE89-D1A9-A6260A3A4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0A84F-B4B3-1ED1-7C91-900BD60B6F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3A90A0-1FCC-6BB9-1909-F5C3AB3964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765F0-AB74-77DF-6A66-DED1A412460C}"/>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6" name="Footer Placeholder 5">
            <a:extLst>
              <a:ext uri="{FF2B5EF4-FFF2-40B4-BE49-F238E27FC236}">
                <a16:creationId xmlns:a16="http://schemas.microsoft.com/office/drawing/2014/main" id="{709DD333-604B-C832-981A-AD3EEC6F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1664F-B5CE-8D00-CCC0-B2F128A1B2F9}"/>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295705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FB37-D3F5-EEAB-40F5-1CE22A61A7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CDD02-5DAB-D8AC-62F6-81ECD70EC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B4F28B-7911-0B4A-12FB-61A8583EB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1F1F4-98AF-82BC-2299-19496A1D6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C13C1-E3BC-8501-637E-F9B3AFCF23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54CA7A-308C-6AA8-481E-4272D710A7AC}"/>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8" name="Footer Placeholder 7">
            <a:extLst>
              <a:ext uri="{FF2B5EF4-FFF2-40B4-BE49-F238E27FC236}">
                <a16:creationId xmlns:a16="http://schemas.microsoft.com/office/drawing/2014/main" id="{44B222B9-B1FA-9F87-E441-F9F3E89789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152957-E265-2A7F-BF31-98B4726FF150}"/>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345707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470-F488-DA4E-E1A7-D10445D9A6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7D7CEB-F7A9-516F-EF21-6A1B375C249D}"/>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4" name="Footer Placeholder 3">
            <a:extLst>
              <a:ext uri="{FF2B5EF4-FFF2-40B4-BE49-F238E27FC236}">
                <a16:creationId xmlns:a16="http://schemas.microsoft.com/office/drawing/2014/main" id="{4A685295-1660-4F95-FC28-F38D03E264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E43412-9910-AF3C-51BD-8A34F6E69CB7}"/>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24426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AE91E-6B51-5394-4F63-96C26E2B8B3A}"/>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3" name="Footer Placeholder 2">
            <a:extLst>
              <a:ext uri="{FF2B5EF4-FFF2-40B4-BE49-F238E27FC236}">
                <a16:creationId xmlns:a16="http://schemas.microsoft.com/office/drawing/2014/main" id="{349455F9-A091-051D-5FA6-4F78E3CA5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E15CF9-3233-F415-7710-6B1D375B9B41}"/>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173796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4FC0-FBE0-78BE-2D62-EE93B42D19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9BC71D-2B6E-F9A5-D0D9-6E5E9DFB9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76F28C-A846-CF7B-3952-270EE2AE5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3FB54-B35A-2D86-98BF-67D817B90810}"/>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6" name="Footer Placeholder 5">
            <a:extLst>
              <a:ext uri="{FF2B5EF4-FFF2-40B4-BE49-F238E27FC236}">
                <a16:creationId xmlns:a16="http://schemas.microsoft.com/office/drawing/2014/main" id="{031741B4-5E31-6586-9E7F-6765603A2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1A498-2610-0477-9137-7006396A5A23}"/>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25529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49C6-5A92-1CF2-747B-6D4030435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DD1008-FACD-4A69-CAF2-9F653FE32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E58C3B-2567-40CE-149A-1F62DE0B7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56156-F0EC-7D26-874E-13D15735C268}"/>
              </a:ext>
            </a:extLst>
          </p:cNvPr>
          <p:cNvSpPr>
            <a:spLocks noGrp="1"/>
          </p:cNvSpPr>
          <p:nvPr>
            <p:ph type="dt" sz="half" idx="10"/>
          </p:nvPr>
        </p:nvSpPr>
        <p:spPr/>
        <p:txBody>
          <a:bodyPr/>
          <a:lstStyle/>
          <a:p>
            <a:fld id="{DF100FAA-7C24-1B4A-9872-40491923C633}" type="datetimeFigureOut">
              <a:rPr lang="en-US" smtClean="0"/>
              <a:t>7/26/23</a:t>
            </a:fld>
            <a:endParaRPr lang="en-US"/>
          </a:p>
        </p:txBody>
      </p:sp>
      <p:sp>
        <p:nvSpPr>
          <p:cNvPr id="6" name="Footer Placeholder 5">
            <a:extLst>
              <a:ext uri="{FF2B5EF4-FFF2-40B4-BE49-F238E27FC236}">
                <a16:creationId xmlns:a16="http://schemas.microsoft.com/office/drawing/2014/main" id="{DFA6B007-00E6-F5D8-5CFA-DCF65824D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36AB3-CFA0-C75A-02DF-0172F7210D51}"/>
              </a:ext>
            </a:extLst>
          </p:cNvPr>
          <p:cNvSpPr>
            <a:spLocks noGrp="1"/>
          </p:cNvSpPr>
          <p:nvPr>
            <p:ph type="sldNum" sz="quarter" idx="12"/>
          </p:nvPr>
        </p:nvSpPr>
        <p:spPr/>
        <p:txBody>
          <a:bodyPr/>
          <a:lstStyle/>
          <a:p>
            <a:fld id="{BD6B3A70-AF02-5640-8FB5-1A2ED4243E91}" type="slidenum">
              <a:rPr lang="en-US" smtClean="0"/>
              <a:t>‹#›</a:t>
            </a:fld>
            <a:endParaRPr lang="en-US"/>
          </a:p>
        </p:txBody>
      </p:sp>
    </p:spTree>
    <p:extLst>
      <p:ext uri="{BB962C8B-B14F-4D97-AF65-F5344CB8AC3E}">
        <p14:creationId xmlns:p14="http://schemas.microsoft.com/office/powerpoint/2010/main" val="351492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5EC0C-7FAF-BE24-2322-A46ADF6A1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06D59-79AB-8DC4-6829-D9D3F75B7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A2A0B-4F71-0FF6-0F65-DBF8911F4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00FAA-7C24-1B4A-9872-40491923C633}" type="datetimeFigureOut">
              <a:rPr lang="en-US" smtClean="0"/>
              <a:t>7/26/23</a:t>
            </a:fld>
            <a:endParaRPr lang="en-US"/>
          </a:p>
        </p:txBody>
      </p:sp>
      <p:sp>
        <p:nvSpPr>
          <p:cNvPr id="5" name="Footer Placeholder 4">
            <a:extLst>
              <a:ext uri="{FF2B5EF4-FFF2-40B4-BE49-F238E27FC236}">
                <a16:creationId xmlns:a16="http://schemas.microsoft.com/office/drawing/2014/main" id="{32291BDE-39BC-AE93-72E9-7EBA090670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547798-5EF7-C3CF-F8FB-EE471A8A0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B3A70-AF02-5640-8FB5-1A2ED4243E91}" type="slidenum">
              <a:rPr lang="en-US" smtClean="0"/>
              <a:t>‹#›</a:t>
            </a:fld>
            <a:endParaRPr lang="en-US"/>
          </a:p>
        </p:txBody>
      </p:sp>
    </p:spTree>
    <p:extLst>
      <p:ext uri="{BB962C8B-B14F-4D97-AF65-F5344CB8AC3E}">
        <p14:creationId xmlns:p14="http://schemas.microsoft.com/office/powerpoint/2010/main" val="2573925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aln@spp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1EFC-2EEE-4754-F55D-0E84F2F9BC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CD3BE6-FF18-6B08-BD23-0C6CA88A0C0F}"/>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EC22A00D-ACFA-C73E-9D3D-7053B2EB70D8}"/>
              </a:ext>
            </a:extLst>
          </p:cNvPr>
          <p:cNvSpPr/>
          <p:nvPr/>
        </p:nvSpPr>
        <p:spPr>
          <a:xfrm>
            <a:off x="0" y="-1746"/>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1AF8EA-9C35-1277-3536-2F58E691E509}"/>
              </a:ext>
            </a:extLst>
          </p:cNvPr>
          <p:cNvSpPr txBox="1"/>
          <p:nvPr/>
        </p:nvSpPr>
        <p:spPr>
          <a:xfrm>
            <a:off x="2717674" y="2813600"/>
            <a:ext cx="7077694" cy="1938992"/>
          </a:xfrm>
          <a:prstGeom prst="rect">
            <a:avLst/>
          </a:prstGeom>
          <a:noFill/>
        </p:spPr>
        <p:txBody>
          <a:bodyPr wrap="square" rtlCol="0">
            <a:spAutoFit/>
          </a:bodyPr>
          <a:lstStyle/>
          <a:p>
            <a:pPr algn="ctr"/>
            <a:r>
              <a:rPr lang="en-US" sz="6000" b="1" dirty="0">
                <a:solidFill>
                  <a:schemeClr val="bg1">
                    <a:lumMod val="95000"/>
                  </a:schemeClr>
                </a:solidFill>
                <a:latin typeface="Helvetica" pitchFamily="2" charset="0"/>
              </a:rPr>
              <a:t>BENTON COUNTY</a:t>
            </a:r>
          </a:p>
          <a:p>
            <a:pPr algn="ctr"/>
            <a:r>
              <a:rPr lang="en-US" sz="6000" dirty="0">
                <a:solidFill>
                  <a:schemeClr val="bg1">
                    <a:lumMod val="95000"/>
                  </a:schemeClr>
                </a:solidFill>
                <a:latin typeface="Helvetica Light" panose="020B0403020202020204" pitchFamily="34" charset="0"/>
              </a:rPr>
              <a:t>C-PACE PROGRAM</a:t>
            </a:r>
          </a:p>
        </p:txBody>
      </p:sp>
      <p:cxnSp>
        <p:nvCxnSpPr>
          <p:cNvPr id="8" name="Straight Connector 7">
            <a:extLst>
              <a:ext uri="{FF2B5EF4-FFF2-40B4-BE49-F238E27FC236}">
                <a16:creationId xmlns:a16="http://schemas.microsoft.com/office/drawing/2014/main" id="{67E4A959-28E1-B546-AE98-C310AB302A95}"/>
              </a:ext>
            </a:extLst>
          </p:cNvPr>
          <p:cNvCxnSpPr>
            <a:cxnSpLocks/>
          </p:cNvCxnSpPr>
          <p:nvPr/>
        </p:nvCxnSpPr>
        <p:spPr>
          <a:xfrm>
            <a:off x="2894031" y="2596876"/>
            <a:ext cx="6724981"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black background with white text&#10;&#10;Description automatically generated">
            <a:extLst>
              <a:ext uri="{FF2B5EF4-FFF2-40B4-BE49-F238E27FC236}">
                <a16:creationId xmlns:a16="http://schemas.microsoft.com/office/drawing/2014/main" id="{71D34FFA-4CFD-4132-D597-320DA3E39E1B}"/>
              </a:ext>
            </a:extLst>
          </p:cNvPr>
          <p:cNvPicPr>
            <a:picLocks noChangeAspect="1"/>
          </p:cNvPicPr>
          <p:nvPr/>
        </p:nvPicPr>
        <p:blipFill>
          <a:blip r:embed="rId2"/>
          <a:stretch>
            <a:fillRect/>
          </a:stretch>
        </p:blipFill>
        <p:spPr>
          <a:xfrm>
            <a:off x="844880" y="720637"/>
            <a:ext cx="3299609" cy="803451"/>
          </a:xfrm>
          <a:prstGeom prst="rect">
            <a:avLst/>
          </a:prstGeom>
        </p:spPr>
      </p:pic>
      <p:sp>
        <p:nvSpPr>
          <p:cNvPr id="15" name="TextBox 14">
            <a:extLst>
              <a:ext uri="{FF2B5EF4-FFF2-40B4-BE49-F238E27FC236}">
                <a16:creationId xmlns:a16="http://schemas.microsoft.com/office/drawing/2014/main" id="{268C878F-A9A2-6FC1-731D-D59649F674D0}"/>
              </a:ext>
            </a:extLst>
          </p:cNvPr>
          <p:cNvSpPr txBox="1"/>
          <p:nvPr/>
        </p:nvSpPr>
        <p:spPr>
          <a:xfrm>
            <a:off x="4575959" y="5530933"/>
            <a:ext cx="6717475" cy="646331"/>
          </a:xfrm>
          <a:prstGeom prst="rect">
            <a:avLst/>
          </a:prstGeom>
          <a:noFill/>
        </p:spPr>
        <p:txBody>
          <a:bodyPr wrap="square" rtlCol="0">
            <a:spAutoFit/>
          </a:bodyPr>
          <a:lstStyle/>
          <a:p>
            <a:pPr algn="r"/>
            <a:r>
              <a:rPr lang="en-US" dirty="0">
                <a:solidFill>
                  <a:schemeClr val="bg1">
                    <a:lumMod val="95000"/>
                  </a:schemeClr>
                </a:solidFill>
                <a:latin typeface="Helvetica" pitchFamily="2" charset="0"/>
              </a:rPr>
              <a:t>Presented by:</a:t>
            </a:r>
          </a:p>
          <a:p>
            <a:pPr algn="r"/>
            <a:r>
              <a:rPr lang="en-US" dirty="0">
                <a:solidFill>
                  <a:schemeClr val="bg1">
                    <a:lumMod val="95000"/>
                  </a:schemeClr>
                </a:solidFill>
                <a:latin typeface="Helvetica Light" panose="020B0403020202020204" pitchFamily="34" charset="0"/>
              </a:rPr>
              <a:t>Andrea Novak | July 27, 2023</a:t>
            </a:r>
          </a:p>
        </p:txBody>
      </p:sp>
    </p:spTree>
    <p:extLst>
      <p:ext uri="{BB962C8B-B14F-4D97-AF65-F5344CB8AC3E}">
        <p14:creationId xmlns:p14="http://schemas.microsoft.com/office/powerpoint/2010/main" val="119310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8EB083-BB51-E90F-08E4-62D12750BEC6}"/>
              </a:ext>
            </a:extLst>
          </p:cNvPr>
          <p:cNvSpPr/>
          <p:nvPr/>
        </p:nvSpPr>
        <p:spPr>
          <a:xfrm>
            <a:off x="0" y="1353788"/>
            <a:ext cx="12192000" cy="55042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7B1081-68E0-E737-CA05-C4216458E296}"/>
              </a:ext>
            </a:extLst>
          </p:cNvPr>
          <p:cNvSpPr/>
          <p:nvPr/>
        </p:nvSpPr>
        <p:spPr>
          <a:xfrm>
            <a:off x="0" y="1"/>
            <a:ext cx="12192000" cy="13537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9613011-484D-5FE3-05A3-210464A84FB5}"/>
              </a:ext>
            </a:extLst>
          </p:cNvPr>
          <p:cNvSpPr txBox="1"/>
          <p:nvPr/>
        </p:nvSpPr>
        <p:spPr>
          <a:xfrm>
            <a:off x="0" y="392760"/>
            <a:ext cx="10638309" cy="646331"/>
          </a:xfrm>
          <a:prstGeom prst="rect">
            <a:avLst/>
          </a:prstGeom>
          <a:noFill/>
        </p:spPr>
        <p:txBody>
          <a:bodyPr wrap="square" rtlCol="0">
            <a:spAutoFit/>
          </a:bodyPr>
          <a:lstStyle/>
          <a:p>
            <a:pPr algn="ctr"/>
            <a:r>
              <a:rPr lang="en-US" sz="3600" b="1" spc="300" dirty="0">
                <a:solidFill>
                  <a:schemeClr val="bg1"/>
                </a:solidFill>
                <a:latin typeface="Helvetica" pitchFamily="2" charset="0"/>
              </a:rPr>
              <a:t>RECENT APPLICATIONS</a:t>
            </a:r>
          </a:p>
        </p:txBody>
      </p:sp>
      <p:graphicFrame>
        <p:nvGraphicFramePr>
          <p:cNvPr id="2" name="Table 1">
            <a:extLst>
              <a:ext uri="{FF2B5EF4-FFF2-40B4-BE49-F238E27FC236}">
                <a16:creationId xmlns:a16="http://schemas.microsoft.com/office/drawing/2014/main" id="{7DF1CB60-C5DC-1213-4D1B-76CD97B59E44}"/>
              </a:ext>
            </a:extLst>
          </p:cNvPr>
          <p:cNvGraphicFramePr>
            <a:graphicFrameLocks noGrp="1"/>
          </p:cNvGraphicFramePr>
          <p:nvPr>
            <p:extLst>
              <p:ext uri="{D42A27DB-BD31-4B8C-83A1-F6EECF244321}">
                <p14:modId xmlns:p14="http://schemas.microsoft.com/office/powerpoint/2010/main" val="3970887710"/>
              </p:ext>
            </p:extLst>
          </p:nvPr>
        </p:nvGraphicFramePr>
        <p:xfrm>
          <a:off x="879989" y="1898647"/>
          <a:ext cx="10166554" cy="4414494"/>
        </p:xfrm>
        <a:graphic>
          <a:graphicData uri="http://schemas.openxmlformats.org/drawingml/2006/table">
            <a:tbl>
              <a:tblPr>
                <a:tableStyleId>{5C22544A-7EE6-4342-B048-85BDC9FD1C3A}</a:tableStyleId>
              </a:tblPr>
              <a:tblGrid>
                <a:gridCol w="3756336">
                  <a:extLst>
                    <a:ext uri="{9D8B030D-6E8A-4147-A177-3AD203B41FA5}">
                      <a16:colId xmlns:a16="http://schemas.microsoft.com/office/drawing/2014/main" val="1461678037"/>
                    </a:ext>
                  </a:extLst>
                </a:gridCol>
                <a:gridCol w="1261202">
                  <a:extLst>
                    <a:ext uri="{9D8B030D-6E8A-4147-A177-3AD203B41FA5}">
                      <a16:colId xmlns:a16="http://schemas.microsoft.com/office/drawing/2014/main" val="743703418"/>
                    </a:ext>
                  </a:extLst>
                </a:gridCol>
                <a:gridCol w="1284195">
                  <a:extLst>
                    <a:ext uri="{9D8B030D-6E8A-4147-A177-3AD203B41FA5}">
                      <a16:colId xmlns:a16="http://schemas.microsoft.com/office/drawing/2014/main" val="989977796"/>
                    </a:ext>
                  </a:extLst>
                </a:gridCol>
                <a:gridCol w="3864821">
                  <a:extLst>
                    <a:ext uri="{9D8B030D-6E8A-4147-A177-3AD203B41FA5}">
                      <a16:colId xmlns:a16="http://schemas.microsoft.com/office/drawing/2014/main" val="2013829327"/>
                    </a:ext>
                  </a:extLst>
                </a:gridCol>
              </a:tblGrid>
              <a:tr h="956732">
                <a:tc>
                  <a:txBody>
                    <a:bodyPr/>
                    <a:lstStyle/>
                    <a:p>
                      <a:pPr algn="l" fontAlgn="ctr"/>
                      <a:r>
                        <a:rPr lang="en-US" sz="1000" b="1" i="0" u="none" strike="noStrike" dirty="0">
                          <a:solidFill>
                            <a:schemeClr val="bg1"/>
                          </a:solidFill>
                          <a:effectLst/>
                          <a:latin typeface="Helvetica" pitchFamily="2" charset="0"/>
                        </a:rPr>
                        <a:t>    PROPERTY  </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CITY</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AMOUNT</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DETAILS</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19539515"/>
                  </a:ext>
                </a:extLst>
              </a:tr>
              <a:tr h="853156">
                <a:tc>
                  <a:txBody>
                    <a:bodyPr/>
                    <a:lstStyle/>
                    <a:p>
                      <a:pPr algn="l" fontAlgn="b"/>
                      <a:r>
                        <a:rPr lang="en-US" sz="1200" b="0" i="0" u="none" strike="noStrike" dirty="0">
                          <a:solidFill>
                            <a:srgbClr val="000000"/>
                          </a:solidFill>
                          <a:effectLst/>
                          <a:latin typeface="Helvetica" pitchFamily="2" charset="0"/>
                        </a:rPr>
                        <a:t>   Multi-family Housing</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Saint Paul</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$123K</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Helvetica" pitchFamily="2" charset="0"/>
                        </a:rPr>
                        <a:t>Retrofit</a:t>
                      </a:r>
                    </a:p>
                    <a:p>
                      <a:pPr algn="ctr" fontAlgn="ctr"/>
                      <a:r>
                        <a:rPr lang="en-US" sz="1200" b="0" i="0" u="none" strike="noStrike" dirty="0">
                          <a:solidFill>
                            <a:srgbClr val="000000"/>
                          </a:solidFill>
                          <a:effectLst/>
                          <a:latin typeface="Helvetica" pitchFamily="2" charset="0"/>
                        </a:rPr>
                        <a:t>Boiler, Envelope, Other Efficiencies</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474396"/>
                  </a:ext>
                </a:extLst>
              </a:tr>
              <a:tr h="840588">
                <a:tc>
                  <a:txBody>
                    <a:bodyPr/>
                    <a:lstStyle/>
                    <a:p>
                      <a:pPr algn="l" fontAlgn="b"/>
                      <a:r>
                        <a:rPr lang="en-US" sz="1200" u="none" strike="noStrike" dirty="0">
                          <a:effectLst/>
                        </a:rPr>
                        <a:t>   Distribution/Warehouse</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Bloomington</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Helvetica" pitchFamily="2" charset="0"/>
                        </a:rPr>
                        <a:t>$13MM</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Helvetica" pitchFamily="2" charset="0"/>
                        </a:rPr>
                        <a:t>Gut/Rehab</a:t>
                      </a:r>
                    </a:p>
                    <a:p>
                      <a:pPr algn="ctr" fontAlgn="ctr"/>
                      <a:r>
                        <a:rPr lang="en-US" sz="1200" b="0" i="0" u="none" strike="noStrike" dirty="0">
                          <a:solidFill>
                            <a:srgbClr val="000000"/>
                          </a:solidFill>
                          <a:effectLst/>
                          <a:latin typeface="Helvetica" pitchFamily="2" charset="0"/>
                        </a:rPr>
                        <a:t>HVAC, Lighting, Solar</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296820"/>
                  </a:ext>
                </a:extLst>
              </a:tr>
              <a:tr h="882009">
                <a:tc>
                  <a:txBody>
                    <a:bodyPr/>
                    <a:lstStyle/>
                    <a:p>
                      <a:pPr algn="l" fontAlgn="b"/>
                      <a:r>
                        <a:rPr lang="en-US" sz="1200" u="none" strike="noStrike" dirty="0">
                          <a:effectLst/>
                        </a:rPr>
                        <a:t>     Mixed-Use Property</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Lutsen</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$236K</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Helvetica" pitchFamily="2" charset="0"/>
                        </a:rPr>
                        <a:t>Gut/Rehab</a:t>
                      </a:r>
                    </a:p>
                    <a:p>
                      <a:pPr algn="ctr" fontAlgn="ctr"/>
                      <a:r>
                        <a:rPr lang="en-US" sz="1200" b="0" i="0" u="none" strike="noStrike" dirty="0">
                          <a:solidFill>
                            <a:srgbClr val="000000"/>
                          </a:solidFill>
                          <a:effectLst/>
                          <a:latin typeface="Helvetica" pitchFamily="2" charset="0"/>
                        </a:rPr>
                        <a:t>Heat Recovery, HVAC, Other</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91524"/>
                  </a:ext>
                </a:extLst>
              </a:tr>
              <a:tr h="882009">
                <a:tc>
                  <a:txBody>
                    <a:bodyPr/>
                    <a:lstStyle/>
                    <a:p>
                      <a:pPr algn="l" fontAlgn="b"/>
                      <a:r>
                        <a:rPr lang="en-US" sz="1200" b="0" i="0" u="none" strike="noStrike" dirty="0">
                          <a:solidFill>
                            <a:srgbClr val="000000"/>
                          </a:solidFill>
                          <a:effectLst/>
                          <a:latin typeface="Helvetica" pitchFamily="2" charset="0"/>
                        </a:rPr>
                        <a:t>    Food Co-op</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Helvetica" pitchFamily="2" charset="0"/>
                        </a:rPr>
                        <a:t>Duluth</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Helvetica" pitchFamily="2" charset="0"/>
                        </a:rPr>
                        <a:t>$2.5M</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Helvetica" pitchFamily="2" charset="0"/>
                        </a:rPr>
                        <a:t>Retrofit</a:t>
                      </a:r>
                    </a:p>
                    <a:p>
                      <a:pPr algn="ctr" fontAlgn="ctr"/>
                      <a:r>
                        <a:rPr lang="en-US" sz="1200" b="0" i="0" u="none" strike="noStrike" dirty="0">
                          <a:solidFill>
                            <a:srgbClr val="000000"/>
                          </a:solidFill>
                          <a:effectLst/>
                          <a:latin typeface="Helvetica" pitchFamily="2" charset="0"/>
                        </a:rPr>
                        <a:t>Solar</a:t>
                      </a:r>
                    </a:p>
                    <a:p>
                      <a:pPr algn="ctr" fontAlgn="ct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4529428"/>
                  </a:ext>
                </a:extLst>
              </a:tr>
            </a:tbl>
          </a:graphicData>
        </a:graphic>
      </p:graphicFrame>
    </p:spTree>
    <p:extLst>
      <p:ext uri="{BB962C8B-B14F-4D97-AF65-F5344CB8AC3E}">
        <p14:creationId xmlns:p14="http://schemas.microsoft.com/office/powerpoint/2010/main" val="3779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230C84-A149-F4E6-5F35-28207234C552}"/>
              </a:ext>
            </a:extLst>
          </p:cNvPr>
          <p:cNvSpPr/>
          <p:nvPr/>
        </p:nvSpPr>
        <p:spPr>
          <a:xfrm>
            <a:off x="0" y="4655127"/>
            <a:ext cx="2446317" cy="22028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7D0E16-67C6-0759-F67F-4CF09CC81848}"/>
              </a:ext>
            </a:extLst>
          </p:cNvPr>
          <p:cNvSpPr/>
          <p:nvPr/>
        </p:nvSpPr>
        <p:spPr>
          <a:xfrm>
            <a:off x="9642764" y="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D00B3-F376-0B37-8B76-F1FA90536CE8}"/>
              </a:ext>
            </a:extLst>
          </p:cNvPr>
          <p:cNvSpPr/>
          <p:nvPr/>
        </p:nvSpPr>
        <p:spPr>
          <a:xfrm>
            <a:off x="914400" y="761228"/>
            <a:ext cx="10291950" cy="5239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4A4001-410C-33AA-A158-4437C9230F56}"/>
              </a:ext>
            </a:extLst>
          </p:cNvPr>
          <p:cNvSpPr txBox="1"/>
          <p:nvPr/>
        </p:nvSpPr>
        <p:spPr>
          <a:xfrm>
            <a:off x="1751710" y="2113808"/>
            <a:ext cx="8965870" cy="2272610"/>
          </a:xfrm>
          <a:prstGeom prst="rect">
            <a:avLst/>
          </a:prstGeom>
          <a:noFill/>
        </p:spPr>
        <p:txBody>
          <a:bodyPr wrap="square" numCol="1" rtlCol="0">
            <a:spAutoFit/>
          </a:bodyPr>
          <a:lstStyle/>
          <a:p>
            <a:pPr>
              <a:lnSpc>
                <a:spcPct val="150000"/>
              </a:lnSpc>
            </a:pPr>
            <a:r>
              <a:rPr lang="en-US" sz="1600" dirty="0">
                <a:latin typeface="Helvetica Light" panose="020B0403020202020204" pitchFamily="34" charset="0"/>
              </a:rPr>
              <a:t>Don’t hit the snooze button on solar. With the Inflation Reduction Act in place, there has never been a better time to invest for less. If you have the roof space, use it to your advantage!</a:t>
            </a:r>
          </a:p>
          <a:p>
            <a:pPr>
              <a:lnSpc>
                <a:spcPct val="150000"/>
              </a:lnSpc>
            </a:pPr>
            <a:endParaRPr lang="en-US" sz="1600" i="1" dirty="0">
              <a:latin typeface="Helvetica Light" panose="020B0403020202020204" pitchFamily="34" charset="0"/>
            </a:endParaRPr>
          </a:p>
          <a:p>
            <a:pPr>
              <a:lnSpc>
                <a:spcPct val="150000"/>
              </a:lnSpc>
            </a:pPr>
            <a:r>
              <a:rPr lang="en-US" sz="1600" i="1" dirty="0">
                <a:latin typeface="Helvetica Light" panose="020B0403020202020204" pitchFamily="34" charset="0"/>
              </a:rPr>
              <a:t>“The IRA is the most transformational clean energy policy in history. Companies turn to solar for many reasons: to power their operations, to meet environmental goals, or simply to save money. No matter the reason, going solar is a smart business decision.” </a:t>
            </a:r>
            <a:r>
              <a:rPr lang="en-US" sz="1200" i="1" dirty="0">
                <a:latin typeface="Helvetica Light" panose="020B0403020202020204" pitchFamily="34" charset="0"/>
              </a:rPr>
              <a:t> </a:t>
            </a:r>
            <a:r>
              <a:rPr lang="en-US" sz="1200" dirty="0">
                <a:latin typeface="Helvetica Light" panose="020B0403020202020204" pitchFamily="34" charset="0"/>
              </a:rPr>
              <a:t>- SEIA</a:t>
            </a:r>
            <a:endParaRPr lang="en-US" sz="1600" dirty="0">
              <a:latin typeface="Helvetica Light" panose="020B0403020202020204" pitchFamily="34" charset="0"/>
            </a:endParaRPr>
          </a:p>
        </p:txBody>
      </p:sp>
      <p:sp>
        <p:nvSpPr>
          <p:cNvPr id="4" name="TextBox 3">
            <a:extLst>
              <a:ext uri="{FF2B5EF4-FFF2-40B4-BE49-F238E27FC236}">
                <a16:creationId xmlns:a16="http://schemas.microsoft.com/office/drawing/2014/main" id="{F959371D-524F-44EE-E059-785279DFBDFC}"/>
              </a:ext>
            </a:extLst>
          </p:cNvPr>
          <p:cNvSpPr txBox="1"/>
          <p:nvPr/>
        </p:nvSpPr>
        <p:spPr>
          <a:xfrm>
            <a:off x="1364679" y="1098145"/>
            <a:ext cx="8965870" cy="1015663"/>
          </a:xfrm>
          <a:prstGeom prst="rect">
            <a:avLst/>
          </a:prstGeom>
          <a:noFill/>
        </p:spPr>
        <p:txBody>
          <a:bodyPr wrap="square" rtlCol="0">
            <a:spAutoFit/>
          </a:bodyPr>
          <a:lstStyle/>
          <a:p>
            <a:pPr algn="ctr"/>
            <a:r>
              <a:rPr lang="en-US" sz="6000" b="1" spc="300" dirty="0">
                <a:solidFill>
                  <a:sysClr val="windowText" lastClr="000000"/>
                </a:solidFill>
                <a:latin typeface="Helvetica" pitchFamily="2" charset="0"/>
              </a:rPr>
              <a:t>solar</a:t>
            </a:r>
          </a:p>
        </p:txBody>
      </p:sp>
    </p:spTree>
    <p:extLst>
      <p:ext uri="{BB962C8B-B14F-4D97-AF65-F5344CB8AC3E}">
        <p14:creationId xmlns:p14="http://schemas.microsoft.com/office/powerpoint/2010/main" val="109264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31366D-750D-D33F-5276-2E965DB5B932}"/>
              </a:ext>
            </a:extLst>
          </p:cNvPr>
          <p:cNvSpPr txBox="1"/>
          <p:nvPr/>
        </p:nvSpPr>
        <p:spPr>
          <a:xfrm>
            <a:off x="629390" y="398899"/>
            <a:ext cx="10038609" cy="369332"/>
          </a:xfrm>
          <a:prstGeom prst="rect">
            <a:avLst/>
          </a:prstGeom>
          <a:noFill/>
        </p:spPr>
        <p:txBody>
          <a:bodyPr wrap="square" rtlCol="0">
            <a:spAutoFit/>
          </a:bodyPr>
          <a:lstStyle/>
          <a:p>
            <a:r>
              <a:rPr lang="en-US" b="1" spc="300" dirty="0">
                <a:solidFill>
                  <a:srgbClr val="92D050"/>
                </a:solidFill>
                <a:latin typeface="Helvetica" pitchFamily="2" charset="0"/>
              </a:rPr>
              <a:t>MAXIMIZING INCENTIVES: THE INFLATION REDUCTION ACT (IRA)</a:t>
            </a:r>
          </a:p>
        </p:txBody>
      </p:sp>
      <p:sp>
        <p:nvSpPr>
          <p:cNvPr id="14" name="Rectangle 13">
            <a:extLst>
              <a:ext uri="{FF2B5EF4-FFF2-40B4-BE49-F238E27FC236}">
                <a16:creationId xmlns:a16="http://schemas.microsoft.com/office/drawing/2014/main" id="{60A924F2-370E-72F7-22CA-0AB21ED6A7A3}"/>
              </a:ext>
            </a:extLst>
          </p:cNvPr>
          <p:cNvSpPr/>
          <p:nvPr/>
        </p:nvSpPr>
        <p:spPr>
          <a:xfrm>
            <a:off x="696291" y="884719"/>
            <a:ext cx="3764480"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7F1B13-CC1F-24BA-EE1F-7BA3C4127FAF}"/>
              </a:ext>
            </a:extLst>
          </p:cNvPr>
          <p:cNvSpPr txBox="1"/>
          <p:nvPr/>
        </p:nvSpPr>
        <p:spPr>
          <a:xfrm>
            <a:off x="4460771" y="6247390"/>
            <a:ext cx="7021595"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Consult your tax advisor to determine how they incentives may benefit your commercial property.</a:t>
            </a:r>
          </a:p>
        </p:txBody>
      </p:sp>
      <p:sp>
        <p:nvSpPr>
          <p:cNvPr id="4" name="Rectangle 3">
            <a:extLst>
              <a:ext uri="{FF2B5EF4-FFF2-40B4-BE49-F238E27FC236}">
                <a16:creationId xmlns:a16="http://schemas.microsoft.com/office/drawing/2014/main" id="{67770C2C-C74E-37EC-0485-6863F3E3A5FB}"/>
              </a:ext>
            </a:extLst>
          </p:cNvPr>
          <p:cNvSpPr/>
          <p:nvPr/>
        </p:nvSpPr>
        <p:spPr>
          <a:xfrm>
            <a:off x="8882211" y="1878443"/>
            <a:ext cx="2494707" cy="4146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0CDF33-1A8B-1D2D-364D-464EE88EE374}"/>
              </a:ext>
            </a:extLst>
          </p:cNvPr>
          <p:cNvSpPr/>
          <p:nvPr/>
        </p:nvSpPr>
        <p:spPr>
          <a:xfrm>
            <a:off x="6200124" y="1878443"/>
            <a:ext cx="2494707" cy="4146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333AAB-B406-F0DA-CECC-7319A4E2B9F0}"/>
              </a:ext>
            </a:extLst>
          </p:cNvPr>
          <p:cNvSpPr/>
          <p:nvPr/>
        </p:nvSpPr>
        <p:spPr>
          <a:xfrm>
            <a:off x="602240" y="1857256"/>
            <a:ext cx="2680401" cy="41676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2C75C9-F61B-B7B7-8D16-CCD59629806B}"/>
              </a:ext>
            </a:extLst>
          </p:cNvPr>
          <p:cNvSpPr/>
          <p:nvPr/>
        </p:nvSpPr>
        <p:spPr>
          <a:xfrm>
            <a:off x="3518038" y="1849773"/>
            <a:ext cx="2494707" cy="41676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806829-9CFA-94B0-3E5A-B0DD5F002FC6}"/>
              </a:ext>
            </a:extLst>
          </p:cNvPr>
          <p:cNvSpPr txBox="1"/>
          <p:nvPr/>
        </p:nvSpPr>
        <p:spPr>
          <a:xfrm>
            <a:off x="9216926" y="2346533"/>
            <a:ext cx="1688554" cy="2677656"/>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Available to small biz and farmers</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Six quarterly competitions</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Grants</a:t>
            </a:r>
            <a:r>
              <a:rPr lang="en-US" sz="1200" dirty="0">
                <a:solidFill>
                  <a:schemeClr val="bg1"/>
                </a:solidFill>
                <a:latin typeface="Helvetica Light" panose="020B0403020202020204" pitchFamily="34" charset="0"/>
              </a:rPr>
              <a:t> up to </a:t>
            </a:r>
            <a:r>
              <a:rPr lang="en-US" sz="1200" dirty="0">
                <a:solidFill>
                  <a:schemeClr val="bg1"/>
                </a:solidFill>
                <a:latin typeface="Helvetica Light" panose="020B0403020202020204" pitchFamily="34" charset="0"/>
              </a:rPr>
              <a:t>$500K for energy efficiency </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Grants up to $1MM for renewable energy</a:t>
            </a:r>
          </a:p>
        </p:txBody>
      </p:sp>
      <p:sp>
        <p:nvSpPr>
          <p:cNvPr id="13" name="TextBox 12">
            <a:extLst>
              <a:ext uri="{FF2B5EF4-FFF2-40B4-BE49-F238E27FC236}">
                <a16:creationId xmlns:a16="http://schemas.microsoft.com/office/drawing/2014/main" id="{3E0DD4BD-4B2E-CAE5-88FF-1E2A2E4FED8F}"/>
              </a:ext>
            </a:extLst>
          </p:cNvPr>
          <p:cNvSpPr txBox="1"/>
          <p:nvPr/>
        </p:nvSpPr>
        <p:spPr>
          <a:xfrm>
            <a:off x="913812" y="2229724"/>
            <a:ext cx="2086851" cy="646331"/>
          </a:xfrm>
          <a:prstGeom prst="rect">
            <a:avLst/>
          </a:prstGeom>
          <a:noFill/>
        </p:spPr>
        <p:txBody>
          <a:bodyPr wrap="square" rtlCol="0">
            <a:spAutoFit/>
          </a:bodyPr>
          <a:lstStyle/>
          <a:p>
            <a:r>
              <a:rPr lang="en-US" sz="1200" dirty="0">
                <a:solidFill>
                  <a:schemeClr val="bg1"/>
                </a:solidFill>
                <a:latin typeface="Helvetica" pitchFamily="2" charset="0"/>
              </a:rPr>
              <a:t>Now 30% with the opportunity for another 10% for each of the following:</a:t>
            </a:r>
          </a:p>
        </p:txBody>
      </p:sp>
      <p:sp>
        <p:nvSpPr>
          <p:cNvPr id="15" name="TextBox 14">
            <a:extLst>
              <a:ext uri="{FF2B5EF4-FFF2-40B4-BE49-F238E27FC236}">
                <a16:creationId xmlns:a16="http://schemas.microsoft.com/office/drawing/2014/main" id="{8DDD1C98-DDCC-F75A-1263-154BB5DDB41B}"/>
              </a:ext>
            </a:extLst>
          </p:cNvPr>
          <p:cNvSpPr txBox="1"/>
          <p:nvPr/>
        </p:nvSpPr>
        <p:spPr>
          <a:xfrm>
            <a:off x="913812" y="3109226"/>
            <a:ext cx="2025402" cy="2308324"/>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Projects located in a low-income community</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Projects located in communities negatively impacted by the closing of fossil fuel plans</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Use of domestically-made solar panels</a:t>
            </a:r>
          </a:p>
        </p:txBody>
      </p:sp>
      <p:sp>
        <p:nvSpPr>
          <p:cNvPr id="17" name="TextBox 16">
            <a:extLst>
              <a:ext uri="{FF2B5EF4-FFF2-40B4-BE49-F238E27FC236}">
                <a16:creationId xmlns:a16="http://schemas.microsoft.com/office/drawing/2014/main" id="{56F0035A-2EB5-0A8D-4A7E-61D55A154EDF}"/>
              </a:ext>
            </a:extLst>
          </p:cNvPr>
          <p:cNvSpPr txBox="1"/>
          <p:nvPr/>
        </p:nvSpPr>
        <p:spPr>
          <a:xfrm>
            <a:off x="3733185" y="2281063"/>
            <a:ext cx="2064412" cy="3231654"/>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Through the Modified Accelerated Recover System (MACRS), qualifying energy equipment may be fully depreciated over five years</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Combined with ITC, the overall cost of solar can be reduced as much as 70%</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Reduces tax liability + accelerated the ROI </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endParaRPr lang="en-US" sz="1200" dirty="0">
              <a:solidFill>
                <a:schemeClr val="bg1"/>
              </a:solidFill>
              <a:latin typeface="Helvetica Light" panose="020B0403020202020204" pitchFamily="34" charset="0"/>
            </a:endParaRPr>
          </a:p>
        </p:txBody>
      </p:sp>
      <p:sp>
        <p:nvSpPr>
          <p:cNvPr id="19" name="TextBox 18">
            <a:extLst>
              <a:ext uri="{FF2B5EF4-FFF2-40B4-BE49-F238E27FC236}">
                <a16:creationId xmlns:a16="http://schemas.microsoft.com/office/drawing/2014/main" id="{1C8340AD-3165-0058-8670-E31D0EC290A6}"/>
              </a:ext>
            </a:extLst>
          </p:cNvPr>
          <p:cNvSpPr txBox="1"/>
          <p:nvPr/>
        </p:nvSpPr>
        <p:spPr>
          <a:xfrm>
            <a:off x="6347460" y="2346533"/>
            <a:ext cx="1829077" cy="3231654"/>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Tax-exempt organizations can receive a refund from the IRS for tax credits on projects put in service (up to 1MW)</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r>
              <a:rPr lang="en-US" sz="1200" dirty="0">
                <a:solidFill>
                  <a:schemeClr val="bg1"/>
                </a:solidFill>
                <a:latin typeface="Helvetica Light" panose="020B0403020202020204" pitchFamily="34" charset="0"/>
              </a:rPr>
              <a:t>Eligible taxpayers not eligible for direct pay may sell all or a portion of the tax credits each year to another eligible taxpayer.</a:t>
            </a:r>
            <a:br>
              <a:rPr lang="en-US" sz="1200" dirty="0">
                <a:solidFill>
                  <a:schemeClr val="bg1"/>
                </a:solidFill>
                <a:latin typeface="Helvetica Light" panose="020B0403020202020204" pitchFamily="34" charset="0"/>
              </a:rPr>
            </a:br>
            <a:endParaRPr lang="en-US" sz="1200" dirty="0">
              <a:solidFill>
                <a:schemeClr val="bg1"/>
              </a:solidFill>
              <a:latin typeface="Helvetica Light" panose="020B0403020202020204" pitchFamily="34" charset="0"/>
            </a:endParaRPr>
          </a:p>
          <a:p>
            <a:pPr marL="285750" indent="-285750">
              <a:buFont typeface="Arial" panose="020B0604020202020204" pitchFamily="34" charset="0"/>
              <a:buChar char="•"/>
            </a:pPr>
            <a:endParaRPr lang="en-US" sz="1200" dirty="0">
              <a:solidFill>
                <a:schemeClr val="bg1"/>
              </a:solidFill>
              <a:latin typeface="Helvetica Light" panose="020B0403020202020204" pitchFamily="34" charset="0"/>
            </a:endParaRPr>
          </a:p>
        </p:txBody>
      </p:sp>
      <p:sp>
        <p:nvSpPr>
          <p:cNvPr id="11" name="TextBox 10">
            <a:extLst>
              <a:ext uri="{FF2B5EF4-FFF2-40B4-BE49-F238E27FC236}">
                <a16:creationId xmlns:a16="http://schemas.microsoft.com/office/drawing/2014/main" id="{B78A7E29-11B1-D218-DE80-F9CA7165EBDF}"/>
              </a:ext>
            </a:extLst>
          </p:cNvPr>
          <p:cNvSpPr txBox="1"/>
          <p:nvPr/>
        </p:nvSpPr>
        <p:spPr>
          <a:xfrm>
            <a:off x="602239" y="1440450"/>
            <a:ext cx="2680402" cy="307777"/>
          </a:xfrm>
          <a:prstGeom prst="rect">
            <a:avLst/>
          </a:prstGeom>
          <a:noFill/>
        </p:spPr>
        <p:txBody>
          <a:bodyPr wrap="square" rtlCol="0">
            <a:spAutoFit/>
          </a:bodyPr>
          <a:lstStyle/>
          <a:p>
            <a:pPr algn="ctr"/>
            <a:r>
              <a:rPr lang="en-US" sz="1400" b="1" dirty="0">
                <a:solidFill>
                  <a:srgbClr val="92D050"/>
                </a:solidFill>
                <a:latin typeface="Helvetica" pitchFamily="2" charset="0"/>
              </a:rPr>
              <a:t>Investment Tax Credit (ITC)</a:t>
            </a:r>
          </a:p>
        </p:txBody>
      </p:sp>
      <p:sp>
        <p:nvSpPr>
          <p:cNvPr id="16" name="TextBox 15">
            <a:extLst>
              <a:ext uri="{FF2B5EF4-FFF2-40B4-BE49-F238E27FC236}">
                <a16:creationId xmlns:a16="http://schemas.microsoft.com/office/drawing/2014/main" id="{C223B618-0287-7F4D-CF68-8F322F7A91F9}"/>
              </a:ext>
            </a:extLst>
          </p:cNvPr>
          <p:cNvSpPr txBox="1"/>
          <p:nvPr/>
        </p:nvSpPr>
        <p:spPr>
          <a:xfrm>
            <a:off x="3490132" y="1440450"/>
            <a:ext cx="2449468"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Helvetica" pitchFamily="2" charset="0"/>
              </a:rPr>
              <a:t>Accelerated Depreciation</a:t>
            </a:r>
          </a:p>
        </p:txBody>
      </p:sp>
      <p:sp>
        <p:nvSpPr>
          <p:cNvPr id="18" name="TextBox 17">
            <a:extLst>
              <a:ext uri="{FF2B5EF4-FFF2-40B4-BE49-F238E27FC236}">
                <a16:creationId xmlns:a16="http://schemas.microsoft.com/office/drawing/2014/main" id="{797C638B-6E50-2205-0B2A-F1AAC1F83472}"/>
              </a:ext>
            </a:extLst>
          </p:cNvPr>
          <p:cNvSpPr txBox="1"/>
          <p:nvPr/>
        </p:nvSpPr>
        <p:spPr>
          <a:xfrm>
            <a:off x="6200124" y="1447933"/>
            <a:ext cx="2494707" cy="307777"/>
          </a:xfrm>
          <a:prstGeom prst="rect">
            <a:avLst/>
          </a:prstGeom>
          <a:noFill/>
        </p:spPr>
        <p:txBody>
          <a:bodyPr wrap="square" rtlCol="0">
            <a:spAutoFit/>
          </a:bodyPr>
          <a:lstStyle/>
          <a:p>
            <a:pPr algn="ctr"/>
            <a:r>
              <a:rPr lang="en-US" sz="1400" b="1" dirty="0">
                <a:solidFill>
                  <a:srgbClr val="92D050"/>
                </a:solidFill>
                <a:latin typeface="Helvetica" pitchFamily="2" charset="0"/>
              </a:rPr>
              <a:t>Direct Pay</a:t>
            </a:r>
          </a:p>
        </p:txBody>
      </p:sp>
      <p:sp>
        <p:nvSpPr>
          <p:cNvPr id="9" name="TextBox 8">
            <a:extLst>
              <a:ext uri="{FF2B5EF4-FFF2-40B4-BE49-F238E27FC236}">
                <a16:creationId xmlns:a16="http://schemas.microsoft.com/office/drawing/2014/main" id="{6C7AAC4A-4F37-D77F-3206-0128B5BC8ECE}"/>
              </a:ext>
            </a:extLst>
          </p:cNvPr>
          <p:cNvSpPr txBox="1"/>
          <p:nvPr/>
        </p:nvSpPr>
        <p:spPr>
          <a:xfrm>
            <a:off x="8840279" y="1502107"/>
            <a:ext cx="2441849"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Helvetica" pitchFamily="2" charset="0"/>
              </a:rPr>
              <a:t>REAP + IRA</a:t>
            </a:r>
          </a:p>
        </p:txBody>
      </p:sp>
    </p:spTree>
    <p:extLst>
      <p:ext uri="{BB962C8B-B14F-4D97-AF65-F5344CB8AC3E}">
        <p14:creationId xmlns:p14="http://schemas.microsoft.com/office/powerpoint/2010/main" val="465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230C84-A149-F4E6-5F35-28207234C552}"/>
              </a:ext>
            </a:extLst>
          </p:cNvPr>
          <p:cNvSpPr/>
          <p:nvPr/>
        </p:nvSpPr>
        <p:spPr>
          <a:xfrm>
            <a:off x="0" y="4655127"/>
            <a:ext cx="2446317" cy="22028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7D0E16-67C6-0759-F67F-4CF09CC81848}"/>
              </a:ext>
            </a:extLst>
          </p:cNvPr>
          <p:cNvSpPr/>
          <p:nvPr/>
        </p:nvSpPr>
        <p:spPr>
          <a:xfrm>
            <a:off x="9642764" y="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D00B3-F376-0B37-8B76-F1FA90536CE8}"/>
              </a:ext>
            </a:extLst>
          </p:cNvPr>
          <p:cNvSpPr/>
          <p:nvPr/>
        </p:nvSpPr>
        <p:spPr>
          <a:xfrm>
            <a:off x="914400" y="761228"/>
            <a:ext cx="10291950" cy="5239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4A4001-410C-33AA-A158-4437C9230F56}"/>
              </a:ext>
            </a:extLst>
          </p:cNvPr>
          <p:cNvSpPr txBox="1"/>
          <p:nvPr/>
        </p:nvSpPr>
        <p:spPr>
          <a:xfrm>
            <a:off x="1742265" y="2325191"/>
            <a:ext cx="3817877" cy="2808782"/>
          </a:xfrm>
          <a:prstGeom prst="rect">
            <a:avLst/>
          </a:prstGeom>
          <a:noFill/>
        </p:spPr>
        <p:txBody>
          <a:bodyPr wrap="square" numCol="1" rtlCol="0">
            <a:spAutoFit/>
          </a:bodyPr>
          <a:lstStyle/>
          <a:p>
            <a:pPr>
              <a:lnSpc>
                <a:spcPct val="150000"/>
              </a:lnSpc>
            </a:pPr>
            <a:r>
              <a:rPr lang="en-US" sz="2400" dirty="0">
                <a:latin typeface="Helvetica Light" panose="020B0403020202020204" pitchFamily="34" charset="0"/>
              </a:rPr>
              <a:t>C-PACE can improve the economics of a project by replacing equity with a long-term, fixed rate finance solution.</a:t>
            </a:r>
          </a:p>
        </p:txBody>
      </p:sp>
      <p:sp>
        <p:nvSpPr>
          <p:cNvPr id="4" name="TextBox 3">
            <a:extLst>
              <a:ext uri="{FF2B5EF4-FFF2-40B4-BE49-F238E27FC236}">
                <a16:creationId xmlns:a16="http://schemas.microsoft.com/office/drawing/2014/main" id="{F959371D-524F-44EE-E059-785279DFBDFC}"/>
              </a:ext>
            </a:extLst>
          </p:cNvPr>
          <p:cNvSpPr txBox="1"/>
          <p:nvPr/>
        </p:nvSpPr>
        <p:spPr>
          <a:xfrm>
            <a:off x="1364679" y="1019171"/>
            <a:ext cx="8965870" cy="1015663"/>
          </a:xfrm>
          <a:prstGeom prst="rect">
            <a:avLst/>
          </a:prstGeom>
          <a:noFill/>
        </p:spPr>
        <p:txBody>
          <a:bodyPr wrap="square" rtlCol="0">
            <a:spAutoFit/>
          </a:bodyPr>
          <a:lstStyle/>
          <a:p>
            <a:pPr algn="ctr"/>
            <a:r>
              <a:rPr lang="en-US" sz="6000" b="1" spc="300" dirty="0">
                <a:solidFill>
                  <a:sysClr val="windowText" lastClr="000000"/>
                </a:solidFill>
                <a:latin typeface="Helvetica" pitchFamily="2" charset="0"/>
              </a:rPr>
              <a:t>new construction</a:t>
            </a:r>
          </a:p>
        </p:txBody>
      </p:sp>
      <p:pic>
        <p:nvPicPr>
          <p:cNvPr id="9" name="Graphic 8">
            <a:extLst>
              <a:ext uri="{FF2B5EF4-FFF2-40B4-BE49-F238E27FC236}">
                <a16:creationId xmlns:a16="http://schemas.microsoft.com/office/drawing/2014/main" id="{964F083B-11DC-43DE-CE8A-774FC4D3E15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9350"/>
          <a:stretch/>
        </p:blipFill>
        <p:spPr>
          <a:xfrm>
            <a:off x="6322423" y="1701829"/>
            <a:ext cx="5302232" cy="4865813"/>
          </a:xfrm>
          <a:prstGeom prst="rect">
            <a:avLst/>
          </a:prstGeom>
        </p:spPr>
      </p:pic>
      <p:sp>
        <p:nvSpPr>
          <p:cNvPr id="10" name="TextBox 9">
            <a:extLst>
              <a:ext uri="{FF2B5EF4-FFF2-40B4-BE49-F238E27FC236}">
                <a16:creationId xmlns:a16="http://schemas.microsoft.com/office/drawing/2014/main" id="{10F00666-9523-426B-3D66-3F28F7FDA8FD}"/>
              </a:ext>
            </a:extLst>
          </p:cNvPr>
          <p:cNvSpPr txBox="1"/>
          <p:nvPr/>
        </p:nvSpPr>
        <p:spPr>
          <a:xfrm>
            <a:off x="2625213" y="6290643"/>
            <a:ext cx="3525222" cy="276999"/>
          </a:xfrm>
          <a:prstGeom prst="rect">
            <a:avLst/>
          </a:prstGeom>
          <a:noFill/>
        </p:spPr>
        <p:txBody>
          <a:bodyPr wrap="square" rtlCol="0">
            <a:spAutoFit/>
          </a:bodyPr>
          <a:lstStyle/>
          <a:p>
            <a:r>
              <a:rPr lang="en-US" sz="1200" dirty="0">
                <a:solidFill>
                  <a:schemeClr val="tx1">
                    <a:lumMod val="75000"/>
                    <a:lumOff val="25000"/>
                  </a:schemeClr>
                </a:solidFill>
                <a:latin typeface="Helvetica Light" panose="020B0403020202020204" pitchFamily="34" charset="0"/>
              </a:rPr>
              <a:t>source: PACE Loan Group</a:t>
            </a:r>
          </a:p>
        </p:txBody>
      </p:sp>
    </p:spTree>
    <p:extLst>
      <p:ext uri="{BB962C8B-B14F-4D97-AF65-F5344CB8AC3E}">
        <p14:creationId xmlns:p14="http://schemas.microsoft.com/office/powerpoint/2010/main" val="338588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374875" y="496231"/>
            <a:ext cx="10638309" cy="646331"/>
          </a:xfrm>
          <a:prstGeom prst="rect">
            <a:avLst/>
          </a:prstGeom>
          <a:noFill/>
        </p:spPr>
        <p:txBody>
          <a:bodyPr wrap="square" rtlCol="0">
            <a:spAutoFit/>
          </a:bodyPr>
          <a:lstStyle/>
          <a:p>
            <a:r>
              <a:rPr lang="en-US" sz="3600" b="1" spc="300" dirty="0">
                <a:solidFill>
                  <a:schemeClr val="bg1"/>
                </a:solidFill>
                <a:latin typeface="Helvetica" pitchFamily="2" charset="0"/>
              </a:rPr>
              <a:t>TRENDING INDUSTRIES</a:t>
            </a:r>
          </a:p>
        </p:txBody>
      </p:sp>
      <p:sp>
        <p:nvSpPr>
          <p:cNvPr id="10" name="TextBox 9">
            <a:extLst>
              <a:ext uri="{FF2B5EF4-FFF2-40B4-BE49-F238E27FC236}">
                <a16:creationId xmlns:a16="http://schemas.microsoft.com/office/drawing/2014/main" id="{CC04EE7A-BA56-7C33-61D4-544997F8026E}"/>
              </a:ext>
            </a:extLst>
          </p:cNvPr>
          <p:cNvSpPr txBox="1"/>
          <p:nvPr/>
        </p:nvSpPr>
        <p:spPr>
          <a:xfrm>
            <a:off x="1359536" y="2312007"/>
            <a:ext cx="3733799" cy="332398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latin typeface="Helvetica Light" panose="020B0403020202020204" pitchFamily="34" charset="0"/>
              </a:rPr>
              <a:t>Farming</a:t>
            </a:r>
          </a:p>
          <a:p>
            <a:pPr marL="285750" indent="-285750">
              <a:lnSpc>
                <a:spcPct val="200000"/>
              </a:lnSpc>
              <a:buFont typeface="Arial" panose="020B0604020202020204" pitchFamily="34" charset="0"/>
              <a:buChar char="•"/>
            </a:pPr>
            <a:r>
              <a:rPr lang="en-US" sz="2400" dirty="0">
                <a:latin typeface="Helvetica Light" panose="020B0403020202020204" pitchFamily="34" charset="0"/>
              </a:rPr>
              <a:t>Hotels</a:t>
            </a:r>
          </a:p>
          <a:p>
            <a:pPr marL="285750" indent="-285750">
              <a:lnSpc>
                <a:spcPct val="200000"/>
              </a:lnSpc>
              <a:buFont typeface="Arial" panose="020B0604020202020204" pitchFamily="34" charset="0"/>
              <a:buChar char="•"/>
            </a:pPr>
            <a:r>
              <a:rPr lang="en-US" sz="2400" dirty="0">
                <a:latin typeface="Helvetica Light" panose="020B0403020202020204" pitchFamily="34" charset="0"/>
              </a:rPr>
              <a:t>Manufacturing</a:t>
            </a:r>
          </a:p>
          <a:p>
            <a:pPr marL="285750" indent="-285750">
              <a:lnSpc>
                <a:spcPct val="200000"/>
              </a:lnSpc>
              <a:buFont typeface="Arial" panose="020B0604020202020204" pitchFamily="34" charset="0"/>
              <a:buChar char="•"/>
            </a:pPr>
            <a:r>
              <a:rPr lang="en-US" sz="2400" dirty="0">
                <a:latin typeface="Helvetica Light" panose="020B0403020202020204" pitchFamily="34" charset="0"/>
              </a:rPr>
              <a:t>Senior Living Facilities</a:t>
            </a:r>
          </a:p>
          <a:p>
            <a:pPr marL="285750" indent="-285750">
              <a:buFont typeface="Arial" panose="020B0604020202020204" pitchFamily="34" charset="0"/>
              <a:buChar char="•"/>
            </a:pPr>
            <a:endParaRPr lang="en-US" dirty="0">
              <a:latin typeface="Helvetica Light" panose="020B0403020202020204" pitchFamily="34" charset="0"/>
            </a:endParaRPr>
          </a:p>
        </p:txBody>
      </p:sp>
      <p:pic>
        <p:nvPicPr>
          <p:cNvPr id="2050" name="Picture 2">
            <a:extLst>
              <a:ext uri="{FF2B5EF4-FFF2-40B4-BE49-F238E27FC236}">
                <a16:creationId xmlns:a16="http://schemas.microsoft.com/office/drawing/2014/main" id="{CDE703A7-EB8C-F581-44A1-8D52D610DAF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041908" y="0"/>
            <a:ext cx="51500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2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374875" y="496231"/>
            <a:ext cx="10638309" cy="646331"/>
          </a:xfrm>
          <a:prstGeom prst="rect">
            <a:avLst/>
          </a:prstGeom>
          <a:noFill/>
        </p:spPr>
        <p:txBody>
          <a:bodyPr wrap="square" rtlCol="0">
            <a:spAutoFit/>
          </a:bodyPr>
          <a:lstStyle/>
          <a:p>
            <a:r>
              <a:rPr lang="en-US" sz="3600" b="1" spc="300" dirty="0">
                <a:solidFill>
                  <a:schemeClr val="bg1"/>
                </a:solidFill>
                <a:latin typeface="Helvetica" pitchFamily="2" charset="0"/>
              </a:rPr>
              <a:t>BENTON COUNTY OPPORTUNITIES</a:t>
            </a:r>
          </a:p>
        </p:txBody>
      </p:sp>
      <p:sp>
        <p:nvSpPr>
          <p:cNvPr id="10" name="TextBox 9">
            <a:extLst>
              <a:ext uri="{FF2B5EF4-FFF2-40B4-BE49-F238E27FC236}">
                <a16:creationId xmlns:a16="http://schemas.microsoft.com/office/drawing/2014/main" id="{CC04EE7A-BA56-7C33-61D4-544997F8026E}"/>
              </a:ext>
            </a:extLst>
          </p:cNvPr>
          <p:cNvSpPr txBox="1"/>
          <p:nvPr/>
        </p:nvSpPr>
        <p:spPr>
          <a:xfrm>
            <a:off x="784349" y="1943297"/>
            <a:ext cx="10228835" cy="3785652"/>
          </a:xfrm>
          <a:prstGeom prst="rect">
            <a:avLst/>
          </a:prstGeom>
          <a:noFill/>
        </p:spPr>
        <p:txBody>
          <a:bodyPr wrap="square" rtlCol="0">
            <a:spAutoFit/>
          </a:bodyPr>
          <a:lstStyle/>
          <a:p>
            <a:pPr>
              <a:lnSpc>
                <a:spcPct val="150000"/>
              </a:lnSpc>
            </a:pPr>
            <a:r>
              <a:rPr lang="en-US" sz="2800" b="1" dirty="0">
                <a:latin typeface="Helvetica" pitchFamily="2" charset="0"/>
              </a:rPr>
              <a:t>Lifetime Net Savings Potential for Retrofits: $17.8 million</a:t>
            </a:r>
          </a:p>
          <a:p>
            <a:pPr>
              <a:lnSpc>
                <a:spcPct val="150000"/>
              </a:lnSpc>
            </a:pPr>
            <a:r>
              <a:rPr lang="en-US" sz="2400" b="1" dirty="0">
                <a:solidFill>
                  <a:srgbClr val="92D050"/>
                </a:solidFill>
                <a:latin typeface="Helvetica Light" panose="020B0403020202020204" pitchFamily="34" charset="0"/>
              </a:rPr>
              <a:t>Highest Energy Users in Benton County</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Education</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Food Sales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Food Service</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Lodging</a:t>
            </a:r>
          </a:p>
          <a:p>
            <a:pPr marL="285750" indent="-285750">
              <a:buFont typeface="Arial" panose="020B0604020202020204" pitchFamily="34" charset="0"/>
              <a:buChar char="•"/>
            </a:pPr>
            <a:endParaRPr lang="en-US" dirty="0">
              <a:latin typeface="Helvetica Light" panose="020B0403020202020204" pitchFamily="34" charset="0"/>
            </a:endParaRPr>
          </a:p>
        </p:txBody>
      </p:sp>
      <p:sp>
        <p:nvSpPr>
          <p:cNvPr id="2" name="TextBox 1">
            <a:extLst>
              <a:ext uri="{FF2B5EF4-FFF2-40B4-BE49-F238E27FC236}">
                <a16:creationId xmlns:a16="http://schemas.microsoft.com/office/drawing/2014/main" id="{F7EC0563-4152-B93C-9665-E0DCDD4703FB}"/>
              </a:ext>
            </a:extLst>
          </p:cNvPr>
          <p:cNvSpPr txBox="1"/>
          <p:nvPr/>
        </p:nvSpPr>
        <p:spPr>
          <a:xfrm>
            <a:off x="1799304" y="6253584"/>
            <a:ext cx="9837174"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Building Energy Market Assessment Tool from the Department of Energy. Includes 566 commercial buildings; multi-family excluded.</a:t>
            </a:r>
          </a:p>
        </p:txBody>
      </p:sp>
      <p:sp>
        <p:nvSpPr>
          <p:cNvPr id="3" name="TextBox 2">
            <a:extLst>
              <a:ext uri="{FF2B5EF4-FFF2-40B4-BE49-F238E27FC236}">
                <a16:creationId xmlns:a16="http://schemas.microsoft.com/office/drawing/2014/main" id="{88AF3ABA-BBEE-6F93-1504-479A508C2A36}"/>
              </a:ext>
            </a:extLst>
          </p:cNvPr>
          <p:cNvSpPr txBox="1"/>
          <p:nvPr/>
        </p:nvSpPr>
        <p:spPr>
          <a:xfrm>
            <a:off x="4903839" y="3259393"/>
            <a:ext cx="5641257" cy="2254784"/>
          </a:xfrm>
          <a:prstGeom prst="rect">
            <a:avLst/>
          </a:prstGeom>
          <a:noFill/>
        </p:spPr>
        <p:txBody>
          <a:bodyPr wrap="square" rtlCol="0">
            <a:spAutoFit/>
          </a:bodyPr>
          <a:lstStyle/>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Nursing</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Outpatient Healthcare</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Refrigerated Warehouse</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Retail</a:t>
            </a:r>
          </a:p>
        </p:txBody>
      </p:sp>
      <p:pic>
        <p:nvPicPr>
          <p:cNvPr id="6" name="Picture 5" descr="A black background with grey letters&#10;&#10;Description automatically generated">
            <a:extLst>
              <a:ext uri="{FF2B5EF4-FFF2-40B4-BE49-F238E27FC236}">
                <a16:creationId xmlns:a16="http://schemas.microsoft.com/office/drawing/2014/main" id="{A4208D1E-7537-23B6-EC80-DA742AA6A144}"/>
              </a:ext>
            </a:extLst>
          </p:cNvPr>
          <p:cNvPicPr>
            <a:picLocks noChangeAspect="1"/>
          </p:cNvPicPr>
          <p:nvPr/>
        </p:nvPicPr>
        <p:blipFill>
          <a:blip r:embed="rId2"/>
          <a:stretch>
            <a:fillRect/>
          </a:stretch>
        </p:blipFill>
        <p:spPr>
          <a:xfrm>
            <a:off x="9657530" y="5522416"/>
            <a:ext cx="1775132" cy="433267"/>
          </a:xfrm>
          <a:prstGeom prst="rect">
            <a:avLst/>
          </a:prstGeom>
        </p:spPr>
      </p:pic>
    </p:spTree>
    <p:extLst>
      <p:ext uri="{BB962C8B-B14F-4D97-AF65-F5344CB8AC3E}">
        <p14:creationId xmlns:p14="http://schemas.microsoft.com/office/powerpoint/2010/main" val="103661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374875" y="496231"/>
            <a:ext cx="10638309" cy="646331"/>
          </a:xfrm>
          <a:prstGeom prst="rect">
            <a:avLst/>
          </a:prstGeom>
          <a:noFill/>
        </p:spPr>
        <p:txBody>
          <a:bodyPr wrap="square" rtlCol="0">
            <a:spAutoFit/>
          </a:bodyPr>
          <a:lstStyle/>
          <a:p>
            <a:r>
              <a:rPr lang="en-US" sz="3600" b="1" spc="300" dirty="0">
                <a:solidFill>
                  <a:schemeClr val="bg1"/>
                </a:solidFill>
                <a:latin typeface="Helvetica" pitchFamily="2" charset="0"/>
              </a:rPr>
              <a:t>BENTON COUNTY OPPORTUNITIES</a:t>
            </a:r>
          </a:p>
        </p:txBody>
      </p:sp>
      <p:sp>
        <p:nvSpPr>
          <p:cNvPr id="10" name="TextBox 9">
            <a:extLst>
              <a:ext uri="{FF2B5EF4-FFF2-40B4-BE49-F238E27FC236}">
                <a16:creationId xmlns:a16="http://schemas.microsoft.com/office/drawing/2014/main" id="{CC04EE7A-BA56-7C33-61D4-544997F8026E}"/>
              </a:ext>
            </a:extLst>
          </p:cNvPr>
          <p:cNvSpPr txBox="1"/>
          <p:nvPr/>
        </p:nvSpPr>
        <p:spPr>
          <a:xfrm>
            <a:off x="784349" y="1943297"/>
            <a:ext cx="10228835" cy="4339650"/>
          </a:xfrm>
          <a:prstGeom prst="rect">
            <a:avLst/>
          </a:prstGeom>
          <a:noFill/>
        </p:spPr>
        <p:txBody>
          <a:bodyPr wrap="square" rtlCol="0">
            <a:spAutoFit/>
          </a:bodyPr>
          <a:lstStyle/>
          <a:p>
            <a:pPr>
              <a:lnSpc>
                <a:spcPct val="150000"/>
              </a:lnSpc>
            </a:pPr>
            <a:r>
              <a:rPr lang="en-US" sz="2800" b="1" dirty="0">
                <a:latin typeface="Helvetica" pitchFamily="2" charset="0"/>
              </a:rPr>
              <a:t>Lifetime Net Savings Potential for Retrofits: $17.8 million</a:t>
            </a:r>
          </a:p>
          <a:p>
            <a:pPr>
              <a:lnSpc>
                <a:spcPct val="150000"/>
              </a:lnSpc>
            </a:pPr>
            <a:r>
              <a:rPr lang="en-US" sz="2400" b="1" dirty="0">
                <a:solidFill>
                  <a:srgbClr val="92D050"/>
                </a:solidFill>
                <a:latin typeface="Helvetica Light" panose="020B0403020202020204" pitchFamily="34" charset="0"/>
              </a:rPr>
              <a:t>#1 Non-refrigerated Warehouses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Biggest Opportunity ($8.5 million)</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LED Lights (greatest potential energy savings + highest net financial gains)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Rooftop Heat Pumps </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Packaged Rooftop Units</a:t>
            </a:r>
          </a:p>
          <a:p>
            <a:pPr marL="285750" indent="-285750">
              <a:buFont typeface="Arial" panose="020B0604020202020204" pitchFamily="34" charset="0"/>
              <a:buChar char="•"/>
            </a:pPr>
            <a:endParaRPr lang="en-US" dirty="0">
              <a:latin typeface="Helvetica Light" panose="020B0403020202020204" pitchFamily="34" charset="0"/>
            </a:endParaRPr>
          </a:p>
        </p:txBody>
      </p:sp>
      <p:sp>
        <p:nvSpPr>
          <p:cNvPr id="2" name="TextBox 1">
            <a:extLst>
              <a:ext uri="{FF2B5EF4-FFF2-40B4-BE49-F238E27FC236}">
                <a16:creationId xmlns:a16="http://schemas.microsoft.com/office/drawing/2014/main" id="{F7EC0563-4152-B93C-9665-E0DCDD4703FB}"/>
              </a:ext>
            </a:extLst>
          </p:cNvPr>
          <p:cNvSpPr txBox="1"/>
          <p:nvPr/>
        </p:nvSpPr>
        <p:spPr>
          <a:xfrm>
            <a:off x="1799304" y="6253584"/>
            <a:ext cx="9837174"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Building Energy Market Assessment Tool from the Department of Energy. Includes 566 commercial buildings; multi-family excluded.</a:t>
            </a:r>
          </a:p>
        </p:txBody>
      </p:sp>
      <p:pic>
        <p:nvPicPr>
          <p:cNvPr id="3" name="Picture 2" descr="A black background with grey letters&#10;&#10;Description automatically generated">
            <a:extLst>
              <a:ext uri="{FF2B5EF4-FFF2-40B4-BE49-F238E27FC236}">
                <a16:creationId xmlns:a16="http://schemas.microsoft.com/office/drawing/2014/main" id="{6EAACDA2-B6B2-BEF2-91BD-3EDF83364CBA}"/>
              </a:ext>
            </a:extLst>
          </p:cNvPr>
          <p:cNvPicPr>
            <a:picLocks noChangeAspect="1"/>
          </p:cNvPicPr>
          <p:nvPr/>
        </p:nvPicPr>
        <p:blipFill>
          <a:blip r:embed="rId2"/>
          <a:stretch>
            <a:fillRect/>
          </a:stretch>
        </p:blipFill>
        <p:spPr>
          <a:xfrm>
            <a:off x="9657530" y="5522416"/>
            <a:ext cx="1775132" cy="433267"/>
          </a:xfrm>
          <a:prstGeom prst="rect">
            <a:avLst/>
          </a:prstGeom>
        </p:spPr>
      </p:pic>
    </p:spTree>
    <p:extLst>
      <p:ext uri="{BB962C8B-B14F-4D97-AF65-F5344CB8AC3E}">
        <p14:creationId xmlns:p14="http://schemas.microsoft.com/office/powerpoint/2010/main" val="361028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374875" y="496231"/>
            <a:ext cx="10638309" cy="646331"/>
          </a:xfrm>
          <a:prstGeom prst="rect">
            <a:avLst/>
          </a:prstGeom>
          <a:noFill/>
        </p:spPr>
        <p:txBody>
          <a:bodyPr wrap="square" rtlCol="0">
            <a:spAutoFit/>
          </a:bodyPr>
          <a:lstStyle/>
          <a:p>
            <a:r>
              <a:rPr lang="en-US" sz="3600" b="1" spc="300" dirty="0">
                <a:solidFill>
                  <a:schemeClr val="bg1"/>
                </a:solidFill>
                <a:latin typeface="Helvetica" pitchFamily="2" charset="0"/>
              </a:rPr>
              <a:t>BENTON COUNTY OPPORTUNITIES</a:t>
            </a:r>
          </a:p>
        </p:txBody>
      </p:sp>
      <p:sp>
        <p:nvSpPr>
          <p:cNvPr id="10" name="TextBox 9">
            <a:extLst>
              <a:ext uri="{FF2B5EF4-FFF2-40B4-BE49-F238E27FC236}">
                <a16:creationId xmlns:a16="http://schemas.microsoft.com/office/drawing/2014/main" id="{CC04EE7A-BA56-7C33-61D4-544997F8026E}"/>
              </a:ext>
            </a:extLst>
          </p:cNvPr>
          <p:cNvSpPr txBox="1"/>
          <p:nvPr/>
        </p:nvSpPr>
        <p:spPr>
          <a:xfrm>
            <a:off x="784349" y="1943297"/>
            <a:ext cx="10228835" cy="3231654"/>
          </a:xfrm>
          <a:prstGeom prst="rect">
            <a:avLst/>
          </a:prstGeom>
          <a:noFill/>
        </p:spPr>
        <p:txBody>
          <a:bodyPr wrap="square" rtlCol="0">
            <a:spAutoFit/>
          </a:bodyPr>
          <a:lstStyle/>
          <a:p>
            <a:pPr>
              <a:lnSpc>
                <a:spcPct val="150000"/>
              </a:lnSpc>
            </a:pPr>
            <a:r>
              <a:rPr lang="en-US" sz="2800" b="1" dirty="0">
                <a:latin typeface="Helvetica" pitchFamily="2" charset="0"/>
              </a:rPr>
              <a:t>Lifetime Net Savings Potential for Retrofits: $17.8 million</a:t>
            </a:r>
          </a:p>
          <a:p>
            <a:pPr>
              <a:lnSpc>
                <a:spcPct val="150000"/>
              </a:lnSpc>
            </a:pPr>
            <a:r>
              <a:rPr lang="en-US" sz="2400" b="1" dirty="0">
                <a:solidFill>
                  <a:srgbClr val="92D050"/>
                </a:solidFill>
                <a:latin typeface="Helvetica Light" panose="020B0403020202020204" pitchFamily="34" charset="0"/>
              </a:rPr>
              <a:t>#2 Retail Buildings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LED Lighting</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Rooftop Heat Pump</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Packaged Rooftop</a:t>
            </a:r>
          </a:p>
          <a:p>
            <a:pPr marL="285750" indent="-285750">
              <a:buFont typeface="Arial" panose="020B0604020202020204" pitchFamily="34" charset="0"/>
              <a:buChar char="•"/>
            </a:pPr>
            <a:endParaRPr lang="en-US" dirty="0">
              <a:latin typeface="Helvetica Light" panose="020B0403020202020204" pitchFamily="34" charset="0"/>
            </a:endParaRPr>
          </a:p>
        </p:txBody>
      </p:sp>
      <p:sp>
        <p:nvSpPr>
          <p:cNvPr id="2" name="TextBox 1">
            <a:extLst>
              <a:ext uri="{FF2B5EF4-FFF2-40B4-BE49-F238E27FC236}">
                <a16:creationId xmlns:a16="http://schemas.microsoft.com/office/drawing/2014/main" id="{F7EC0563-4152-B93C-9665-E0DCDD4703FB}"/>
              </a:ext>
            </a:extLst>
          </p:cNvPr>
          <p:cNvSpPr txBox="1"/>
          <p:nvPr/>
        </p:nvSpPr>
        <p:spPr>
          <a:xfrm>
            <a:off x="1799304" y="6253584"/>
            <a:ext cx="9837174"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Building Energy Market Assessment Tool from the Department of Energy. Includes 566 commercial buildings; multi-family excluded.</a:t>
            </a:r>
          </a:p>
        </p:txBody>
      </p:sp>
      <p:pic>
        <p:nvPicPr>
          <p:cNvPr id="3" name="Picture 2" descr="A black background with grey letters&#10;&#10;Description automatically generated">
            <a:extLst>
              <a:ext uri="{FF2B5EF4-FFF2-40B4-BE49-F238E27FC236}">
                <a16:creationId xmlns:a16="http://schemas.microsoft.com/office/drawing/2014/main" id="{B74648C7-5124-0363-EA80-8853D0985ADB}"/>
              </a:ext>
            </a:extLst>
          </p:cNvPr>
          <p:cNvPicPr>
            <a:picLocks noChangeAspect="1"/>
          </p:cNvPicPr>
          <p:nvPr/>
        </p:nvPicPr>
        <p:blipFill>
          <a:blip r:embed="rId2"/>
          <a:stretch>
            <a:fillRect/>
          </a:stretch>
        </p:blipFill>
        <p:spPr>
          <a:xfrm>
            <a:off x="9657530" y="5522416"/>
            <a:ext cx="1775132" cy="433267"/>
          </a:xfrm>
          <a:prstGeom prst="rect">
            <a:avLst/>
          </a:prstGeom>
        </p:spPr>
      </p:pic>
    </p:spTree>
    <p:extLst>
      <p:ext uri="{BB962C8B-B14F-4D97-AF65-F5344CB8AC3E}">
        <p14:creationId xmlns:p14="http://schemas.microsoft.com/office/powerpoint/2010/main" val="389322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374875" y="496231"/>
            <a:ext cx="10638309" cy="646331"/>
          </a:xfrm>
          <a:prstGeom prst="rect">
            <a:avLst/>
          </a:prstGeom>
          <a:noFill/>
        </p:spPr>
        <p:txBody>
          <a:bodyPr wrap="square" rtlCol="0">
            <a:spAutoFit/>
          </a:bodyPr>
          <a:lstStyle/>
          <a:p>
            <a:r>
              <a:rPr lang="en-US" sz="3600" b="1" spc="300" dirty="0">
                <a:solidFill>
                  <a:schemeClr val="bg1"/>
                </a:solidFill>
                <a:latin typeface="Helvetica" pitchFamily="2" charset="0"/>
              </a:rPr>
              <a:t>BENTON COUNTY OPPORTUNITIES</a:t>
            </a:r>
          </a:p>
        </p:txBody>
      </p:sp>
      <p:sp>
        <p:nvSpPr>
          <p:cNvPr id="10" name="TextBox 9">
            <a:extLst>
              <a:ext uri="{FF2B5EF4-FFF2-40B4-BE49-F238E27FC236}">
                <a16:creationId xmlns:a16="http://schemas.microsoft.com/office/drawing/2014/main" id="{CC04EE7A-BA56-7C33-61D4-544997F8026E}"/>
              </a:ext>
            </a:extLst>
          </p:cNvPr>
          <p:cNvSpPr txBox="1"/>
          <p:nvPr/>
        </p:nvSpPr>
        <p:spPr>
          <a:xfrm>
            <a:off x="784349" y="1943297"/>
            <a:ext cx="10228835" cy="3785652"/>
          </a:xfrm>
          <a:prstGeom prst="rect">
            <a:avLst/>
          </a:prstGeom>
          <a:noFill/>
        </p:spPr>
        <p:txBody>
          <a:bodyPr wrap="square" rtlCol="0">
            <a:spAutoFit/>
          </a:bodyPr>
          <a:lstStyle/>
          <a:p>
            <a:pPr>
              <a:lnSpc>
                <a:spcPct val="150000"/>
              </a:lnSpc>
            </a:pPr>
            <a:r>
              <a:rPr lang="en-US" sz="2800" b="1" dirty="0">
                <a:latin typeface="Helvetica" pitchFamily="2" charset="0"/>
              </a:rPr>
              <a:t>Lifetime Net Savings Potential for Retrofits: $17.8 million</a:t>
            </a:r>
          </a:p>
          <a:p>
            <a:pPr>
              <a:lnSpc>
                <a:spcPct val="150000"/>
              </a:lnSpc>
            </a:pPr>
            <a:r>
              <a:rPr lang="en-US" sz="2400" b="1" dirty="0">
                <a:solidFill>
                  <a:srgbClr val="92D050"/>
                </a:solidFill>
                <a:latin typeface="Helvetica Light" panose="020B0403020202020204" pitchFamily="34" charset="0"/>
              </a:rPr>
              <a:t>#3 Vintage Buildings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Average age of a commercial building in Benton County is 41 years.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Top investments nationwide include HVAC systems, Lighting, Building Envelopes, Roof Replacement, and Window Retrofits</a:t>
            </a:r>
          </a:p>
          <a:p>
            <a:pPr marL="285750" indent="-285750">
              <a:buFont typeface="Arial" panose="020B0604020202020204" pitchFamily="34" charset="0"/>
              <a:buChar char="•"/>
            </a:pPr>
            <a:endParaRPr lang="en-US" dirty="0">
              <a:latin typeface="Helvetica Light" panose="020B0403020202020204" pitchFamily="34" charset="0"/>
            </a:endParaRPr>
          </a:p>
        </p:txBody>
      </p:sp>
      <p:sp>
        <p:nvSpPr>
          <p:cNvPr id="2" name="TextBox 1">
            <a:extLst>
              <a:ext uri="{FF2B5EF4-FFF2-40B4-BE49-F238E27FC236}">
                <a16:creationId xmlns:a16="http://schemas.microsoft.com/office/drawing/2014/main" id="{F7EC0563-4152-B93C-9665-E0DCDD4703FB}"/>
              </a:ext>
            </a:extLst>
          </p:cNvPr>
          <p:cNvSpPr txBox="1"/>
          <p:nvPr/>
        </p:nvSpPr>
        <p:spPr>
          <a:xfrm>
            <a:off x="1799304" y="6253584"/>
            <a:ext cx="9837174"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Building Energy Market Assessment Tool from the Department of Energy. Includes 566 commercial buildings; multi-family excluded.</a:t>
            </a:r>
          </a:p>
        </p:txBody>
      </p:sp>
      <p:pic>
        <p:nvPicPr>
          <p:cNvPr id="3" name="Picture 2" descr="A black background with grey letters&#10;&#10;Description automatically generated">
            <a:extLst>
              <a:ext uri="{FF2B5EF4-FFF2-40B4-BE49-F238E27FC236}">
                <a16:creationId xmlns:a16="http://schemas.microsoft.com/office/drawing/2014/main" id="{084845D6-C5A4-557A-652B-FA18E9787D17}"/>
              </a:ext>
            </a:extLst>
          </p:cNvPr>
          <p:cNvPicPr>
            <a:picLocks noChangeAspect="1"/>
          </p:cNvPicPr>
          <p:nvPr/>
        </p:nvPicPr>
        <p:blipFill>
          <a:blip r:embed="rId2"/>
          <a:stretch>
            <a:fillRect/>
          </a:stretch>
        </p:blipFill>
        <p:spPr>
          <a:xfrm>
            <a:off x="9632519" y="5600184"/>
            <a:ext cx="1775132" cy="433267"/>
          </a:xfrm>
          <a:prstGeom prst="rect">
            <a:avLst/>
          </a:prstGeom>
        </p:spPr>
      </p:pic>
    </p:spTree>
    <p:extLst>
      <p:ext uri="{BB962C8B-B14F-4D97-AF65-F5344CB8AC3E}">
        <p14:creationId xmlns:p14="http://schemas.microsoft.com/office/powerpoint/2010/main" val="2541975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374875" y="496231"/>
            <a:ext cx="10638309" cy="646331"/>
          </a:xfrm>
          <a:prstGeom prst="rect">
            <a:avLst/>
          </a:prstGeom>
          <a:noFill/>
        </p:spPr>
        <p:txBody>
          <a:bodyPr wrap="square" rtlCol="0">
            <a:spAutoFit/>
          </a:bodyPr>
          <a:lstStyle/>
          <a:p>
            <a:r>
              <a:rPr lang="en-US" sz="3600" b="1" spc="300" dirty="0">
                <a:solidFill>
                  <a:schemeClr val="bg1"/>
                </a:solidFill>
                <a:latin typeface="Helvetica" pitchFamily="2" charset="0"/>
              </a:rPr>
              <a:t>BENTON COUNTY OPPORTUNITIES</a:t>
            </a:r>
          </a:p>
        </p:txBody>
      </p:sp>
      <p:sp>
        <p:nvSpPr>
          <p:cNvPr id="10" name="TextBox 9">
            <a:extLst>
              <a:ext uri="{FF2B5EF4-FFF2-40B4-BE49-F238E27FC236}">
                <a16:creationId xmlns:a16="http://schemas.microsoft.com/office/drawing/2014/main" id="{CC04EE7A-BA56-7C33-61D4-544997F8026E}"/>
              </a:ext>
            </a:extLst>
          </p:cNvPr>
          <p:cNvSpPr txBox="1"/>
          <p:nvPr/>
        </p:nvSpPr>
        <p:spPr>
          <a:xfrm>
            <a:off x="784349" y="1943297"/>
            <a:ext cx="10228835" cy="3231654"/>
          </a:xfrm>
          <a:prstGeom prst="rect">
            <a:avLst/>
          </a:prstGeom>
          <a:noFill/>
        </p:spPr>
        <p:txBody>
          <a:bodyPr wrap="square" rtlCol="0">
            <a:spAutoFit/>
          </a:bodyPr>
          <a:lstStyle/>
          <a:p>
            <a:pPr>
              <a:lnSpc>
                <a:spcPct val="150000"/>
              </a:lnSpc>
            </a:pPr>
            <a:r>
              <a:rPr lang="en-US" sz="2800" b="1" dirty="0">
                <a:latin typeface="Helvetica" pitchFamily="2" charset="0"/>
              </a:rPr>
              <a:t>Lifetime Net Savings Potential for Retrofits: $17.8 million</a:t>
            </a:r>
          </a:p>
          <a:p>
            <a:pPr>
              <a:lnSpc>
                <a:spcPct val="150000"/>
              </a:lnSpc>
            </a:pPr>
            <a:r>
              <a:rPr lang="en-US" sz="2400" b="1" dirty="0">
                <a:solidFill>
                  <a:srgbClr val="92D050"/>
                </a:solidFill>
                <a:latin typeface="Helvetica Light" panose="020B0403020202020204" pitchFamily="34" charset="0"/>
              </a:rPr>
              <a:t>#4 “Honorable Mentions”</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Retail </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Service</a:t>
            </a:r>
          </a:p>
          <a:p>
            <a:pPr marL="1200150" lvl="2" indent="-285750">
              <a:lnSpc>
                <a:spcPct val="150000"/>
              </a:lnSpc>
              <a:buFont typeface="Arial" panose="020B0604020202020204" pitchFamily="34" charset="0"/>
              <a:buChar char="•"/>
            </a:pPr>
            <a:r>
              <a:rPr lang="en-US" sz="2400" dirty="0">
                <a:latin typeface="Helvetica Light" panose="020B0403020202020204" pitchFamily="34" charset="0"/>
              </a:rPr>
              <a:t>Office</a:t>
            </a:r>
          </a:p>
          <a:p>
            <a:pPr marL="285750" indent="-285750">
              <a:buFont typeface="Arial" panose="020B0604020202020204" pitchFamily="34" charset="0"/>
              <a:buChar char="•"/>
            </a:pPr>
            <a:endParaRPr lang="en-US" dirty="0">
              <a:latin typeface="Helvetica Light" panose="020B0403020202020204" pitchFamily="34" charset="0"/>
            </a:endParaRPr>
          </a:p>
        </p:txBody>
      </p:sp>
      <p:sp>
        <p:nvSpPr>
          <p:cNvPr id="2" name="TextBox 1">
            <a:extLst>
              <a:ext uri="{FF2B5EF4-FFF2-40B4-BE49-F238E27FC236}">
                <a16:creationId xmlns:a16="http://schemas.microsoft.com/office/drawing/2014/main" id="{F7EC0563-4152-B93C-9665-E0DCDD4703FB}"/>
              </a:ext>
            </a:extLst>
          </p:cNvPr>
          <p:cNvSpPr txBox="1"/>
          <p:nvPr/>
        </p:nvSpPr>
        <p:spPr>
          <a:xfrm>
            <a:off x="1799304" y="6253584"/>
            <a:ext cx="9837174"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Building Energy Market Assessment Tool from the Department of Energy. Includes 566 commercial buildings; multi-family excluded.</a:t>
            </a:r>
          </a:p>
        </p:txBody>
      </p:sp>
      <p:pic>
        <p:nvPicPr>
          <p:cNvPr id="3" name="Picture 2" descr="A black background with grey letters&#10;&#10;Description automatically generated">
            <a:extLst>
              <a:ext uri="{FF2B5EF4-FFF2-40B4-BE49-F238E27FC236}">
                <a16:creationId xmlns:a16="http://schemas.microsoft.com/office/drawing/2014/main" id="{28AD2D30-6926-29BC-9FC4-4FE83230363F}"/>
              </a:ext>
            </a:extLst>
          </p:cNvPr>
          <p:cNvPicPr>
            <a:picLocks noChangeAspect="1"/>
          </p:cNvPicPr>
          <p:nvPr/>
        </p:nvPicPr>
        <p:blipFill>
          <a:blip r:embed="rId2"/>
          <a:stretch>
            <a:fillRect/>
          </a:stretch>
        </p:blipFill>
        <p:spPr>
          <a:xfrm>
            <a:off x="9657530" y="5522416"/>
            <a:ext cx="1775132" cy="433267"/>
          </a:xfrm>
          <a:prstGeom prst="rect">
            <a:avLst/>
          </a:prstGeom>
        </p:spPr>
      </p:pic>
    </p:spTree>
    <p:extLst>
      <p:ext uri="{BB962C8B-B14F-4D97-AF65-F5344CB8AC3E}">
        <p14:creationId xmlns:p14="http://schemas.microsoft.com/office/powerpoint/2010/main" val="176833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31366D-750D-D33F-5276-2E965DB5B932}"/>
              </a:ext>
            </a:extLst>
          </p:cNvPr>
          <p:cNvSpPr txBox="1"/>
          <p:nvPr/>
        </p:nvSpPr>
        <p:spPr>
          <a:xfrm>
            <a:off x="629390" y="696686"/>
            <a:ext cx="10038609" cy="369332"/>
          </a:xfrm>
          <a:prstGeom prst="rect">
            <a:avLst/>
          </a:prstGeom>
          <a:noFill/>
        </p:spPr>
        <p:txBody>
          <a:bodyPr wrap="square" rtlCol="0">
            <a:spAutoFit/>
          </a:bodyPr>
          <a:lstStyle/>
          <a:p>
            <a:r>
              <a:rPr lang="en-US" b="1" spc="300" dirty="0">
                <a:solidFill>
                  <a:srgbClr val="92D050"/>
                </a:solidFill>
                <a:latin typeface="Helvetica" pitchFamily="2" charset="0"/>
              </a:rPr>
              <a:t>COMMERCIAL PROPERTY ASSESSED CLEAN ENERGY (C-PACE)</a:t>
            </a:r>
          </a:p>
        </p:txBody>
      </p:sp>
      <p:sp>
        <p:nvSpPr>
          <p:cNvPr id="12" name="TextBox 11">
            <a:extLst>
              <a:ext uri="{FF2B5EF4-FFF2-40B4-BE49-F238E27FC236}">
                <a16:creationId xmlns:a16="http://schemas.microsoft.com/office/drawing/2014/main" id="{F89C79A7-43D4-D986-3A9B-D7EFDDAAD341}"/>
              </a:ext>
            </a:extLst>
          </p:cNvPr>
          <p:cNvSpPr txBox="1"/>
          <p:nvPr/>
        </p:nvSpPr>
        <p:spPr>
          <a:xfrm>
            <a:off x="819395" y="1807276"/>
            <a:ext cx="10553209" cy="4119269"/>
          </a:xfrm>
          <a:prstGeom prst="rect">
            <a:avLst/>
          </a:prstGeom>
          <a:noFill/>
        </p:spPr>
        <p:txBody>
          <a:bodyPr wrap="square" numCol="1" rtlCol="0">
            <a:spAutoFit/>
          </a:bodyPr>
          <a:lstStyle/>
          <a:p>
            <a:pPr>
              <a:lnSpc>
                <a:spcPct val="150000"/>
              </a:lnSpc>
            </a:pPr>
            <a:r>
              <a:rPr lang="en-US" sz="1600" dirty="0">
                <a:latin typeface="Helvetica Light" panose="020B0403020202020204" pitchFamily="34" charset="0"/>
              </a:rPr>
              <a:t>C-PACE has emerged as a valuable finance tool for both </a:t>
            </a:r>
            <a:r>
              <a:rPr lang="en-US" sz="1600" b="1" dirty="0">
                <a:latin typeface="Helvetica" pitchFamily="2" charset="0"/>
              </a:rPr>
              <a:t>energy efficiency </a:t>
            </a:r>
            <a:r>
              <a:rPr lang="en-US" sz="1600" dirty="0">
                <a:latin typeface="Helvetica Light" panose="020B0403020202020204" pitchFamily="34" charset="0"/>
              </a:rPr>
              <a:t>and </a:t>
            </a:r>
            <a:r>
              <a:rPr lang="en-US" sz="1600" b="1" dirty="0">
                <a:latin typeface="Helvetica" pitchFamily="2" charset="0"/>
              </a:rPr>
              <a:t>renewable energy </a:t>
            </a:r>
            <a:r>
              <a:rPr lang="en-US" sz="1600" dirty="0">
                <a:latin typeface="Helvetica Light" panose="020B0403020202020204" pitchFamily="34" charset="0"/>
              </a:rPr>
              <a:t>projects</a:t>
            </a:r>
            <a:r>
              <a:rPr lang="en-US" sz="1600" b="1" dirty="0">
                <a:latin typeface="Helvetica Light" panose="020B0403020202020204" pitchFamily="34" charset="0"/>
              </a:rPr>
              <a:t> </a:t>
            </a:r>
            <a:r>
              <a:rPr lang="en-US" sz="1600" dirty="0">
                <a:latin typeface="Helvetica Light" panose="020B0403020202020204" pitchFamily="34" charset="0"/>
              </a:rPr>
              <a:t>including </a:t>
            </a:r>
            <a:r>
              <a:rPr lang="en-US" sz="1600" b="1" dirty="0">
                <a:latin typeface="Helvetica" pitchFamily="2" charset="0"/>
              </a:rPr>
              <a:t>retrofits</a:t>
            </a:r>
            <a:r>
              <a:rPr lang="en-US" sz="1600" dirty="0">
                <a:latin typeface="Helvetica Light" panose="020B0403020202020204" pitchFamily="34" charset="0"/>
              </a:rPr>
              <a:t> and </a:t>
            </a:r>
            <a:r>
              <a:rPr lang="en-US" sz="1600" b="1" dirty="0">
                <a:latin typeface="Helvetica" pitchFamily="2" charset="0"/>
              </a:rPr>
              <a:t>new construction</a:t>
            </a:r>
            <a:r>
              <a:rPr lang="en-US" sz="1600" dirty="0">
                <a:latin typeface="Helvetica Light" panose="020B0403020202020204" pitchFamily="34" charset="0"/>
              </a:rPr>
              <a:t>. As with other finance options, </a:t>
            </a:r>
            <a:r>
              <a:rPr lang="en-US" sz="1600" b="1" dirty="0">
                <a:latin typeface="Helvetica Light" panose="020B0403020202020204" pitchFamily="34" charset="0"/>
              </a:rPr>
              <a:t>borrowed capital </a:t>
            </a:r>
            <a:r>
              <a:rPr lang="en-US" sz="1600" dirty="0">
                <a:latin typeface="Helvetica Light" panose="020B0403020202020204" pitchFamily="34" charset="0"/>
              </a:rPr>
              <a:t>is used to cover upfront cost but in this case, it is </a:t>
            </a:r>
            <a:r>
              <a:rPr lang="en-US" sz="1600" b="1" dirty="0">
                <a:latin typeface="Helvetica" pitchFamily="2" charset="0"/>
              </a:rPr>
              <a:t>repaid gradually through a voluntary tax assessment</a:t>
            </a:r>
            <a:r>
              <a:rPr lang="en-US" sz="1600" b="1" dirty="0">
                <a:latin typeface="Helvetica Light" panose="020B0403020202020204" pitchFamily="34" charset="0"/>
              </a:rPr>
              <a:t>. </a:t>
            </a:r>
            <a:r>
              <a:rPr lang="en-US" sz="1600" dirty="0">
                <a:latin typeface="Helvetica Light" panose="020B0403020202020204" pitchFamily="34" charset="0"/>
              </a:rPr>
              <a:t>As the program administrator, the MinnPACE team facilitates tax assessments in accordance with </a:t>
            </a:r>
            <a:r>
              <a:rPr lang="en-US" sz="1600" b="1" dirty="0">
                <a:latin typeface="Helvetica" pitchFamily="2" charset="0"/>
              </a:rPr>
              <a:t>state legislation </a:t>
            </a:r>
            <a:r>
              <a:rPr lang="en-US" sz="1600" dirty="0">
                <a:latin typeface="Helvetica Light" panose="020B0403020202020204" pitchFamily="34" charset="0"/>
              </a:rPr>
              <a:t>and a </a:t>
            </a:r>
            <a:r>
              <a:rPr lang="en-US" sz="1600" b="1" dirty="0">
                <a:latin typeface="Helvetica" pitchFamily="2" charset="0"/>
              </a:rPr>
              <a:t>joint powers agreement </a:t>
            </a:r>
            <a:r>
              <a:rPr lang="en-US" sz="1600" b="1" dirty="0">
                <a:latin typeface="Helvetica Light" panose="020B0403020202020204" pitchFamily="34" charset="0"/>
              </a:rPr>
              <a:t>with </a:t>
            </a:r>
            <a:r>
              <a:rPr lang="en-US" sz="1600" b="1" dirty="0">
                <a:latin typeface="Helvetica" pitchFamily="2" charset="0"/>
              </a:rPr>
              <a:t>Benton County.  </a:t>
            </a:r>
          </a:p>
          <a:p>
            <a:pPr>
              <a:lnSpc>
                <a:spcPct val="150000"/>
              </a:lnSpc>
            </a:pPr>
            <a:endParaRPr lang="en-US" sz="1600" dirty="0">
              <a:latin typeface="Helvetica Light" panose="020B0403020202020204" pitchFamily="34" charset="0"/>
            </a:endParaRPr>
          </a:p>
          <a:p>
            <a:pPr>
              <a:lnSpc>
                <a:spcPct val="150000"/>
              </a:lnSpc>
            </a:pPr>
            <a:r>
              <a:rPr lang="en-US" sz="1600" dirty="0">
                <a:latin typeface="Helvetica Light" panose="020B0403020202020204" pitchFamily="34" charset="0"/>
              </a:rPr>
              <a:t>According to the U.S. Department of Energy, C-PACE is one of the fastest growing finance structures in the United States.</a:t>
            </a:r>
          </a:p>
          <a:p>
            <a:pPr marL="285750" indent="-285750">
              <a:lnSpc>
                <a:spcPct val="150000"/>
              </a:lnSpc>
              <a:buFont typeface="Arial" panose="020B0604020202020204" pitchFamily="34" charset="0"/>
              <a:buChar char="•"/>
            </a:pPr>
            <a:r>
              <a:rPr lang="en-US" sz="1600" b="1" dirty="0">
                <a:latin typeface="Helvetica" pitchFamily="2" charset="0"/>
              </a:rPr>
              <a:t>36 states </a:t>
            </a:r>
            <a:r>
              <a:rPr lang="en-US" sz="1600" dirty="0">
                <a:latin typeface="Helvetica Light" panose="020B0403020202020204" pitchFamily="34" charset="0"/>
              </a:rPr>
              <a:t>+ and the District of Columbia have passed C-PACE legislation</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Since 2009, there have been more than </a:t>
            </a:r>
            <a:r>
              <a:rPr lang="en-US" sz="1600" b="1" dirty="0">
                <a:latin typeface="Helvetica" pitchFamily="2" charset="0"/>
              </a:rPr>
              <a:t>2,000 C-PACE projects </a:t>
            </a:r>
            <a:r>
              <a:rPr lang="en-US" sz="1600" dirty="0">
                <a:latin typeface="Helvetica Light" panose="020B0403020202020204" pitchFamily="34" charset="0"/>
              </a:rPr>
              <a:t>across the united States </a:t>
            </a:r>
            <a:r>
              <a:rPr lang="en-US" sz="1600" b="1" dirty="0">
                <a:latin typeface="Helvetica" pitchFamily="2" charset="0"/>
              </a:rPr>
              <a:t>($1.9 billion</a:t>
            </a:r>
            <a:r>
              <a:rPr lang="en-US" sz="1600" b="1" dirty="0">
                <a:latin typeface="Helvetica Light" panose="020B0403020202020204" pitchFamily="34" charset="0"/>
              </a:rPr>
              <a:t>)</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Minnesota continues to be a C-PACE leader through early adoption and rapid growth statewide</a:t>
            </a:r>
            <a:endParaRPr lang="en-US" sz="1400" dirty="0">
              <a:latin typeface="Helvetica Light" panose="020B0403020202020204" pitchFamily="34" charset="0"/>
            </a:endParaRPr>
          </a:p>
        </p:txBody>
      </p:sp>
      <p:sp>
        <p:nvSpPr>
          <p:cNvPr id="14" name="Rectangle 13">
            <a:extLst>
              <a:ext uri="{FF2B5EF4-FFF2-40B4-BE49-F238E27FC236}">
                <a16:creationId xmlns:a16="http://schemas.microsoft.com/office/drawing/2014/main" id="{60A924F2-370E-72F7-22CA-0AB21ED6A7A3}"/>
              </a:ext>
            </a:extLst>
          </p:cNvPr>
          <p:cNvSpPr/>
          <p:nvPr/>
        </p:nvSpPr>
        <p:spPr>
          <a:xfrm>
            <a:off x="724392" y="1300787"/>
            <a:ext cx="3764480"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50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230C84-A149-F4E6-5F35-28207234C552}"/>
              </a:ext>
            </a:extLst>
          </p:cNvPr>
          <p:cNvSpPr/>
          <p:nvPr/>
        </p:nvSpPr>
        <p:spPr>
          <a:xfrm>
            <a:off x="0" y="4655127"/>
            <a:ext cx="2446317" cy="22028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7D0E16-67C6-0759-F67F-4CF09CC81848}"/>
              </a:ext>
            </a:extLst>
          </p:cNvPr>
          <p:cNvSpPr/>
          <p:nvPr/>
        </p:nvSpPr>
        <p:spPr>
          <a:xfrm>
            <a:off x="9642764" y="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D00B3-F376-0B37-8B76-F1FA90536CE8}"/>
              </a:ext>
            </a:extLst>
          </p:cNvPr>
          <p:cNvSpPr/>
          <p:nvPr/>
        </p:nvSpPr>
        <p:spPr>
          <a:xfrm>
            <a:off x="914400" y="761228"/>
            <a:ext cx="10291950" cy="5239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4A4001-410C-33AA-A158-4437C9230F56}"/>
              </a:ext>
            </a:extLst>
          </p:cNvPr>
          <p:cNvSpPr txBox="1"/>
          <p:nvPr/>
        </p:nvSpPr>
        <p:spPr>
          <a:xfrm>
            <a:off x="1758532" y="1981072"/>
            <a:ext cx="8965870" cy="3380605"/>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en-US" sz="1600" dirty="0">
                <a:latin typeface="Helvetica Light" panose="020B0403020202020204" pitchFamily="34" charset="0"/>
              </a:rPr>
              <a:t>What are the energy goals in Benton County?</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Are there any large projects in the works or starting soon (new construction or rehab)?</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Are there vast rooftop spaces that would benefit from solar?</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Are there opportunities to educate others with webinars throughout the year? </a:t>
            </a:r>
          </a:p>
          <a:p>
            <a:pPr marL="742950" lvl="1" indent="-285750">
              <a:lnSpc>
                <a:spcPct val="150000"/>
              </a:lnSpc>
              <a:buFont typeface="Arial" panose="020B0604020202020204" pitchFamily="34" charset="0"/>
              <a:buChar char="•"/>
            </a:pPr>
            <a:r>
              <a:rPr lang="en-US" sz="1600" dirty="0">
                <a:latin typeface="Helvetica Light" panose="020B0403020202020204" pitchFamily="34" charset="0"/>
              </a:rPr>
              <a:t>Developers, contractors</a:t>
            </a:r>
          </a:p>
          <a:p>
            <a:pPr marL="742950" lvl="1" indent="-285750">
              <a:lnSpc>
                <a:spcPct val="150000"/>
              </a:lnSpc>
              <a:buFont typeface="Arial" panose="020B0604020202020204" pitchFamily="34" charset="0"/>
              <a:buChar char="•"/>
            </a:pPr>
            <a:r>
              <a:rPr lang="en-US" sz="1600" dirty="0">
                <a:latin typeface="Helvetica Light" panose="020B0403020202020204" pitchFamily="34" charset="0"/>
              </a:rPr>
              <a:t>Chambers, business associations</a:t>
            </a:r>
          </a:p>
          <a:p>
            <a:pPr marL="742950" lvl="1" indent="-285750">
              <a:lnSpc>
                <a:spcPct val="150000"/>
              </a:lnSpc>
              <a:buFont typeface="Arial" panose="020B0604020202020204" pitchFamily="34" charset="0"/>
              <a:buChar char="•"/>
            </a:pPr>
            <a:r>
              <a:rPr lang="en-US" sz="1600" dirty="0">
                <a:latin typeface="Helvetica Light" panose="020B0403020202020204" pitchFamily="34" charset="0"/>
              </a:rPr>
              <a:t>Area farmers</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Are there tools we could provide to the county/economic development team?</a:t>
            </a:r>
          </a:p>
          <a:p>
            <a:pPr marL="285750" indent="-285750">
              <a:lnSpc>
                <a:spcPct val="150000"/>
              </a:lnSpc>
              <a:buFont typeface="Arial" panose="020B0604020202020204" pitchFamily="34" charset="0"/>
              <a:buChar char="•"/>
            </a:pPr>
            <a:r>
              <a:rPr lang="en-US" sz="1600" dirty="0">
                <a:latin typeface="Helvetica Light" panose="020B0403020202020204" pitchFamily="34" charset="0"/>
              </a:rPr>
              <a:t>Are there opportunities to connect with the local media?</a:t>
            </a:r>
          </a:p>
        </p:txBody>
      </p:sp>
      <p:sp>
        <p:nvSpPr>
          <p:cNvPr id="4" name="TextBox 3">
            <a:extLst>
              <a:ext uri="{FF2B5EF4-FFF2-40B4-BE49-F238E27FC236}">
                <a16:creationId xmlns:a16="http://schemas.microsoft.com/office/drawing/2014/main" id="{F959371D-524F-44EE-E059-785279DFBDFC}"/>
              </a:ext>
            </a:extLst>
          </p:cNvPr>
          <p:cNvSpPr txBox="1"/>
          <p:nvPr/>
        </p:nvSpPr>
        <p:spPr>
          <a:xfrm>
            <a:off x="1364679" y="1098145"/>
            <a:ext cx="8965870" cy="769441"/>
          </a:xfrm>
          <a:prstGeom prst="rect">
            <a:avLst/>
          </a:prstGeom>
          <a:noFill/>
        </p:spPr>
        <p:txBody>
          <a:bodyPr wrap="square" rtlCol="0">
            <a:spAutoFit/>
          </a:bodyPr>
          <a:lstStyle/>
          <a:p>
            <a:pPr algn="ctr"/>
            <a:r>
              <a:rPr lang="en-US" sz="4400" b="1" spc="300" dirty="0">
                <a:solidFill>
                  <a:sysClr val="windowText" lastClr="000000"/>
                </a:solidFill>
                <a:latin typeface="Helvetica" pitchFamily="2" charset="0"/>
              </a:rPr>
              <a:t>where do we go from here?</a:t>
            </a:r>
          </a:p>
        </p:txBody>
      </p:sp>
    </p:spTree>
    <p:extLst>
      <p:ext uri="{BB962C8B-B14F-4D97-AF65-F5344CB8AC3E}">
        <p14:creationId xmlns:p14="http://schemas.microsoft.com/office/powerpoint/2010/main" val="377558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1EFC-2EEE-4754-F55D-0E84F2F9BC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CD3BE6-FF18-6B08-BD23-0C6CA88A0C0F}"/>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EC22A00D-ACFA-C73E-9D3D-7053B2EB70D8}"/>
              </a:ext>
            </a:extLst>
          </p:cNvPr>
          <p:cNvSpPr/>
          <p:nvPr/>
        </p:nvSpPr>
        <p:spPr>
          <a:xfrm>
            <a:off x="0" y="-1746"/>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402683-BAEE-D97F-A115-2E612F8FC03E}"/>
              </a:ext>
            </a:extLst>
          </p:cNvPr>
          <p:cNvSpPr/>
          <p:nvPr/>
        </p:nvSpPr>
        <p:spPr>
          <a:xfrm>
            <a:off x="9642764" y="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973772-A51F-8B8F-619D-085502CB74C0}"/>
              </a:ext>
            </a:extLst>
          </p:cNvPr>
          <p:cNvSpPr/>
          <p:nvPr/>
        </p:nvSpPr>
        <p:spPr>
          <a:xfrm>
            <a:off x="-34413" y="475717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4C8265-4441-FAE8-5B49-8EBC5BDD509A}"/>
              </a:ext>
            </a:extLst>
          </p:cNvPr>
          <p:cNvSpPr/>
          <p:nvPr/>
        </p:nvSpPr>
        <p:spPr>
          <a:xfrm>
            <a:off x="1049752" y="701500"/>
            <a:ext cx="10291950" cy="5239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1AF8EA-9C35-1277-3536-2F58E691E509}"/>
              </a:ext>
            </a:extLst>
          </p:cNvPr>
          <p:cNvSpPr txBox="1"/>
          <p:nvPr/>
        </p:nvSpPr>
        <p:spPr>
          <a:xfrm>
            <a:off x="1049752" y="1406892"/>
            <a:ext cx="10633587" cy="3724096"/>
          </a:xfrm>
          <a:prstGeom prst="rect">
            <a:avLst/>
          </a:prstGeom>
          <a:noFill/>
        </p:spPr>
        <p:txBody>
          <a:bodyPr wrap="square" rtlCol="0">
            <a:spAutoFit/>
          </a:bodyPr>
          <a:lstStyle/>
          <a:p>
            <a:pPr algn="ctr"/>
            <a:r>
              <a:rPr lang="en-US" sz="6000" b="1" spc="600" dirty="0">
                <a:solidFill>
                  <a:schemeClr val="tx1">
                    <a:lumMod val="65000"/>
                    <a:lumOff val="35000"/>
                  </a:schemeClr>
                </a:solidFill>
                <a:latin typeface="Helvetica" pitchFamily="2" charset="0"/>
              </a:rPr>
              <a:t>QUESTIONS?</a:t>
            </a:r>
          </a:p>
          <a:p>
            <a:pPr algn="ctr"/>
            <a:endParaRPr lang="en-US" sz="3600" dirty="0">
              <a:solidFill>
                <a:schemeClr val="bg1">
                  <a:lumMod val="95000"/>
                </a:schemeClr>
              </a:solidFill>
              <a:latin typeface="Helvetica Light" panose="020B0403020202020204" pitchFamily="34" charset="0"/>
            </a:endParaRPr>
          </a:p>
          <a:p>
            <a:pPr algn="ctr"/>
            <a:r>
              <a:rPr lang="en-US" sz="2800" b="1" dirty="0">
                <a:solidFill>
                  <a:srgbClr val="92D050"/>
                </a:solidFill>
                <a:latin typeface="Helvetica" pitchFamily="2" charset="0"/>
              </a:rPr>
              <a:t>Andrea Novak, SVP Marketing &amp; Communications</a:t>
            </a:r>
          </a:p>
          <a:p>
            <a:pPr algn="ctr"/>
            <a:endParaRPr lang="en-US" sz="2800" dirty="0">
              <a:solidFill>
                <a:schemeClr val="bg1">
                  <a:lumMod val="95000"/>
                </a:schemeClr>
              </a:solidFill>
              <a:latin typeface="Helvetica Light" panose="020B0403020202020204" pitchFamily="34" charset="0"/>
            </a:endParaRPr>
          </a:p>
          <a:p>
            <a:pPr algn="ctr"/>
            <a:r>
              <a:rPr lang="en-US" sz="2800" spc="600" dirty="0">
                <a:solidFill>
                  <a:schemeClr val="tx1">
                    <a:lumMod val="65000"/>
                    <a:lumOff val="35000"/>
                  </a:schemeClr>
                </a:solidFill>
                <a:latin typeface="Helvetica Light" panose="020B0403020202020204" pitchFamily="34" charset="0"/>
              </a:rPr>
              <a:t>616.219.0250 | </a:t>
            </a:r>
            <a:r>
              <a:rPr lang="en-US" sz="2800" spc="600" dirty="0">
                <a:solidFill>
                  <a:schemeClr val="tx1">
                    <a:lumMod val="65000"/>
                    <a:lumOff val="35000"/>
                  </a:schemeClr>
                </a:solidFill>
                <a:latin typeface="Helvetica Light" panose="020B0403020202020204" pitchFamily="34" charset="0"/>
                <a:hlinkClick r:id="rId2">
                  <a:extLst>
                    <a:ext uri="{A12FA001-AC4F-418D-AE19-62706E023703}">
                      <ahyp:hlinkClr xmlns:ahyp="http://schemas.microsoft.com/office/drawing/2018/hyperlinkcolor" val="tx"/>
                    </a:ext>
                  </a:extLst>
                </a:hlinkClick>
              </a:rPr>
              <a:t>aln@sppa.com</a:t>
            </a:r>
            <a:endParaRPr lang="en-US" sz="2800" spc="600" dirty="0">
              <a:solidFill>
                <a:schemeClr val="tx1">
                  <a:lumMod val="65000"/>
                  <a:lumOff val="35000"/>
                </a:schemeClr>
              </a:solidFill>
              <a:latin typeface="Helvetica Light" panose="020B0403020202020204" pitchFamily="34" charset="0"/>
            </a:endParaRPr>
          </a:p>
          <a:p>
            <a:pPr algn="ctr"/>
            <a:endParaRPr lang="en-US" sz="2800" i="1" dirty="0">
              <a:solidFill>
                <a:schemeClr val="bg1">
                  <a:lumMod val="95000"/>
                </a:schemeClr>
              </a:solidFill>
              <a:latin typeface="Helvetica Oblique" pitchFamily="2" charset="0"/>
            </a:endParaRPr>
          </a:p>
          <a:p>
            <a:pPr algn="ctr"/>
            <a:r>
              <a:rPr lang="en-US" sz="2800" i="1" spc="600" dirty="0">
                <a:solidFill>
                  <a:srgbClr val="92D050"/>
                </a:solidFill>
                <a:latin typeface="Helvetica Oblique" pitchFamily="2" charset="0"/>
              </a:rPr>
              <a:t>minnpace.com</a:t>
            </a:r>
          </a:p>
        </p:txBody>
      </p:sp>
    </p:spTree>
    <p:extLst>
      <p:ext uri="{BB962C8B-B14F-4D97-AF65-F5344CB8AC3E}">
        <p14:creationId xmlns:p14="http://schemas.microsoft.com/office/powerpoint/2010/main" val="92072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F31366D-750D-D33F-5276-2E965DB5B932}"/>
              </a:ext>
            </a:extLst>
          </p:cNvPr>
          <p:cNvSpPr txBox="1"/>
          <p:nvPr/>
        </p:nvSpPr>
        <p:spPr>
          <a:xfrm>
            <a:off x="7956469" y="322905"/>
            <a:ext cx="2832266" cy="1200329"/>
          </a:xfrm>
          <a:prstGeom prst="rect">
            <a:avLst/>
          </a:prstGeom>
          <a:noFill/>
        </p:spPr>
        <p:txBody>
          <a:bodyPr wrap="square" rtlCol="0">
            <a:spAutoFit/>
          </a:bodyPr>
          <a:lstStyle/>
          <a:p>
            <a:r>
              <a:rPr lang="en-US" sz="2400" b="1" spc="300" dirty="0">
                <a:solidFill>
                  <a:srgbClr val="92D050"/>
                </a:solidFill>
                <a:latin typeface="Helvetica" pitchFamily="2" charset="0"/>
              </a:rPr>
              <a:t>CASH POSITIVE BENEFITS</a:t>
            </a:r>
          </a:p>
        </p:txBody>
      </p:sp>
      <p:sp>
        <p:nvSpPr>
          <p:cNvPr id="14" name="Rectangle 13">
            <a:extLst>
              <a:ext uri="{FF2B5EF4-FFF2-40B4-BE49-F238E27FC236}">
                <a16:creationId xmlns:a16="http://schemas.microsoft.com/office/drawing/2014/main" id="{60A924F2-370E-72F7-22CA-0AB21ED6A7A3}"/>
              </a:ext>
            </a:extLst>
          </p:cNvPr>
          <p:cNvSpPr/>
          <p:nvPr/>
        </p:nvSpPr>
        <p:spPr>
          <a:xfrm>
            <a:off x="8076213" y="1616260"/>
            <a:ext cx="2592778"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D00B3-F376-0B37-8B76-F1FA90536CE8}"/>
              </a:ext>
            </a:extLst>
          </p:cNvPr>
          <p:cNvSpPr/>
          <p:nvPr/>
        </p:nvSpPr>
        <p:spPr>
          <a:xfrm>
            <a:off x="0" y="0"/>
            <a:ext cx="7659584" cy="13074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ow of solar panels in a field&#10;&#10;Description automatically generated">
            <a:extLst>
              <a:ext uri="{FF2B5EF4-FFF2-40B4-BE49-F238E27FC236}">
                <a16:creationId xmlns:a16="http://schemas.microsoft.com/office/drawing/2014/main" id="{222D4CA0-B2B6-D918-FB53-AF9B15EB82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59584" y="1963817"/>
            <a:ext cx="4532416" cy="4894183"/>
          </a:xfrm>
          <a:prstGeom prst="rect">
            <a:avLst/>
          </a:prstGeom>
        </p:spPr>
      </p:pic>
      <p:sp>
        <p:nvSpPr>
          <p:cNvPr id="5" name="Rectangle 4">
            <a:extLst>
              <a:ext uri="{FF2B5EF4-FFF2-40B4-BE49-F238E27FC236}">
                <a16:creationId xmlns:a16="http://schemas.microsoft.com/office/drawing/2014/main" id="{C8230C84-A149-F4E6-5F35-28207234C552}"/>
              </a:ext>
            </a:extLst>
          </p:cNvPr>
          <p:cNvSpPr/>
          <p:nvPr/>
        </p:nvSpPr>
        <p:spPr>
          <a:xfrm>
            <a:off x="0" y="1307483"/>
            <a:ext cx="7659584" cy="55505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0E3FF74-4471-296D-5A84-948025AE06D1}"/>
              </a:ext>
            </a:extLst>
          </p:cNvPr>
          <p:cNvSpPr txBox="1"/>
          <p:nvPr/>
        </p:nvSpPr>
        <p:spPr>
          <a:xfrm>
            <a:off x="653141" y="1809438"/>
            <a:ext cx="6589814" cy="428053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a:solidFill>
                  <a:schemeClr val="bg1"/>
                </a:solidFill>
              </a:rPr>
              <a:t>100 Percent Financing</a:t>
            </a:r>
          </a:p>
          <a:p>
            <a:pPr marL="285750" indent="-285750">
              <a:lnSpc>
                <a:spcPct val="200000"/>
              </a:lnSpc>
              <a:buFont typeface="Arial" panose="020B0604020202020204" pitchFamily="34" charset="0"/>
              <a:buChar char="•"/>
            </a:pPr>
            <a:r>
              <a:rPr lang="en-US" sz="2800" dirty="0">
                <a:solidFill>
                  <a:schemeClr val="bg1"/>
                </a:solidFill>
              </a:rPr>
              <a:t>Fixed Rate + Extended Term  </a:t>
            </a:r>
          </a:p>
          <a:p>
            <a:pPr marL="285750" indent="-285750">
              <a:lnSpc>
                <a:spcPct val="200000"/>
              </a:lnSpc>
              <a:buFont typeface="Arial" panose="020B0604020202020204" pitchFamily="34" charset="0"/>
              <a:buChar char="•"/>
            </a:pPr>
            <a:r>
              <a:rPr lang="en-US" sz="2800" dirty="0">
                <a:solidFill>
                  <a:schemeClr val="bg1"/>
                </a:solidFill>
              </a:rPr>
              <a:t>Lower Energy Usage</a:t>
            </a:r>
          </a:p>
          <a:p>
            <a:pPr marL="285750" indent="-285750">
              <a:lnSpc>
                <a:spcPct val="200000"/>
              </a:lnSpc>
              <a:buFont typeface="Arial" panose="020B0604020202020204" pitchFamily="34" charset="0"/>
              <a:buChar char="•"/>
            </a:pPr>
            <a:r>
              <a:rPr lang="en-US" sz="2800" dirty="0">
                <a:solidFill>
                  <a:schemeClr val="bg1"/>
                </a:solidFill>
              </a:rPr>
              <a:t>Lower Utility Costs</a:t>
            </a:r>
          </a:p>
          <a:p>
            <a:pPr marL="285750" indent="-285750">
              <a:lnSpc>
                <a:spcPct val="200000"/>
              </a:lnSpc>
              <a:buFont typeface="Arial" panose="020B0604020202020204" pitchFamily="34" charset="0"/>
              <a:buChar char="•"/>
            </a:pPr>
            <a:r>
              <a:rPr lang="en-US" sz="2800" dirty="0">
                <a:solidFill>
                  <a:schemeClr val="bg1"/>
                </a:solidFill>
              </a:rPr>
              <a:t>No Payment Until May the Following Year</a:t>
            </a:r>
          </a:p>
        </p:txBody>
      </p:sp>
    </p:spTree>
    <p:extLst>
      <p:ext uri="{BB962C8B-B14F-4D97-AF65-F5344CB8AC3E}">
        <p14:creationId xmlns:p14="http://schemas.microsoft.com/office/powerpoint/2010/main" val="140725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230C84-A149-F4E6-5F35-28207234C552}"/>
              </a:ext>
            </a:extLst>
          </p:cNvPr>
          <p:cNvSpPr/>
          <p:nvPr/>
        </p:nvSpPr>
        <p:spPr>
          <a:xfrm>
            <a:off x="0" y="4655127"/>
            <a:ext cx="2446317" cy="22028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7D0E16-67C6-0759-F67F-4CF09CC81848}"/>
              </a:ext>
            </a:extLst>
          </p:cNvPr>
          <p:cNvSpPr/>
          <p:nvPr/>
        </p:nvSpPr>
        <p:spPr>
          <a:xfrm>
            <a:off x="9642764" y="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D00B3-F376-0B37-8B76-F1FA90536CE8}"/>
              </a:ext>
            </a:extLst>
          </p:cNvPr>
          <p:cNvSpPr/>
          <p:nvPr/>
        </p:nvSpPr>
        <p:spPr>
          <a:xfrm>
            <a:off x="914400" y="761228"/>
            <a:ext cx="10291950" cy="5239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31366D-750D-D33F-5276-2E965DB5B932}"/>
              </a:ext>
            </a:extLst>
          </p:cNvPr>
          <p:cNvSpPr txBox="1"/>
          <p:nvPr/>
        </p:nvSpPr>
        <p:spPr>
          <a:xfrm>
            <a:off x="1347849" y="1360921"/>
            <a:ext cx="8965870" cy="1015663"/>
          </a:xfrm>
          <a:prstGeom prst="rect">
            <a:avLst/>
          </a:prstGeom>
          <a:noFill/>
        </p:spPr>
        <p:txBody>
          <a:bodyPr wrap="square" rtlCol="0">
            <a:spAutoFit/>
          </a:bodyPr>
          <a:lstStyle/>
          <a:p>
            <a:pPr algn="ctr"/>
            <a:r>
              <a:rPr lang="en-US" sz="6000" b="1" spc="300" dirty="0">
                <a:solidFill>
                  <a:sysClr val="windowText" lastClr="000000"/>
                </a:solidFill>
                <a:latin typeface="Helvetica" pitchFamily="2" charset="0"/>
              </a:rPr>
              <a:t>where to start</a:t>
            </a:r>
          </a:p>
        </p:txBody>
      </p:sp>
      <p:sp>
        <p:nvSpPr>
          <p:cNvPr id="8" name="TextBox 7">
            <a:extLst>
              <a:ext uri="{FF2B5EF4-FFF2-40B4-BE49-F238E27FC236}">
                <a16:creationId xmlns:a16="http://schemas.microsoft.com/office/drawing/2014/main" id="{E74A4001-410C-33AA-A158-4437C9230F56}"/>
              </a:ext>
            </a:extLst>
          </p:cNvPr>
          <p:cNvSpPr txBox="1"/>
          <p:nvPr/>
        </p:nvSpPr>
        <p:spPr>
          <a:xfrm>
            <a:off x="2189019" y="2713501"/>
            <a:ext cx="7742712" cy="2272610"/>
          </a:xfrm>
          <a:prstGeom prst="rect">
            <a:avLst/>
          </a:prstGeom>
          <a:noFill/>
        </p:spPr>
        <p:txBody>
          <a:bodyPr wrap="square" numCol="1" rtlCol="0">
            <a:spAutoFit/>
          </a:bodyPr>
          <a:lstStyle/>
          <a:p>
            <a:pPr>
              <a:lnSpc>
                <a:spcPct val="150000"/>
              </a:lnSpc>
            </a:pPr>
            <a:r>
              <a:rPr lang="en-US" sz="1600" dirty="0">
                <a:latin typeface="Helvetica Light" panose="020B0403020202020204" pitchFamily="34" charset="0"/>
              </a:rPr>
              <a:t>We believe that a great place to start is with an energy audit with your local utility company. This gives you a benchmark on where you are with your and where you can achieve with more energy efficient systems. In many cases, your utility provider will have additional tools, including grants and rebates, to make these investments even more affordable. Combining rebates with the flexibility of C-PACE financing will help you realize a return on your investment sooner.</a:t>
            </a:r>
          </a:p>
        </p:txBody>
      </p:sp>
    </p:spTree>
    <p:extLst>
      <p:ext uri="{BB962C8B-B14F-4D97-AF65-F5344CB8AC3E}">
        <p14:creationId xmlns:p14="http://schemas.microsoft.com/office/powerpoint/2010/main" val="17577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583872" y="496231"/>
            <a:ext cx="10638309" cy="646331"/>
          </a:xfrm>
          <a:prstGeom prst="rect">
            <a:avLst/>
          </a:prstGeom>
          <a:noFill/>
        </p:spPr>
        <p:txBody>
          <a:bodyPr wrap="square" rtlCol="0">
            <a:spAutoFit/>
          </a:bodyPr>
          <a:lstStyle/>
          <a:p>
            <a:pPr algn="ctr"/>
            <a:r>
              <a:rPr lang="en-US" sz="3600" b="1" spc="300" dirty="0">
                <a:solidFill>
                  <a:schemeClr val="bg1"/>
                </a:solidFill>
                <a:latin typeface="Helvetica" pitchFamily="2" charset="0"/>
              </a:rPr>
              <a:t>Xcel Energy: Potential Rebates </a:t>
            </a:r>
          </a:p>
        </p:txBody>
      </p:sp>
      <p:sp>
        <p:nvSpPr>
          <p:cNvPr id="6" name="TextBox 5">
            <a:extLst>
              <a:ext uri="{FF2B5EF4-FFF2-40B4-BE49-F238E27FC236}">
                <a16:creationId xmlns:a16="http://schemas.microsoft.com/office/drawing/2014/main" id="{DD328AF1-995C-76D3-D702-B34CF2C6A16A}"/>
              </a:ext>
            </a:extLst>
          </p:cNvPr>
          <p:cNvSpPr txBox="1"/>
          <p:nvPr/>
        </p:nvSpPr>
        <p:spPr>
          <a:xfrm>
            <a:off x="6863937" y="6233563"/>
            <a:ext cx="4785756"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Xcel Energy website | July 2023</a:t>
            </a:r>
          </a:p>
        </p:txBody>
      </p:sp>
      <p:sp>
        <p:nvSpPr>
          <p:cNvPr id="7" name="TextBox 6">
            <a:extLst>
              <a:ext uri="{FF2B5EF4-FFF2-40B4-BE49-F238E27FC236}">
                <a16:creationId xmlns:a16="http://schemas.microsoft.com/office/drawing/2014/main" id="{B10E31D2-9FE2-50A0-BF75-F8ACAC797D47}"/>
              </a:ext>
            </a:extLst>
          </p:cNvPr>
          <p:cNvSpPr txBox="1"/>
          <p:nvPr/>
        </p:nvSpPr>
        <p:spPr>
          <a:xfrm>
            <a:off x="3404261" y="5941175"/>
            <a:ext cx="4346369" cy="584775"/>
          </a:xfrm>
          <a:prstGeom prst="rect">
            <a:avLst/>
          </a:prstGeom>
          <a:noFill/>
        </p:spPr>
        <p:txBody>
          <a:bodyPr wrap="square" rtlCol="0">
            <a:spAutoFit/>
          </a:bodyPr>
          <a:lstStyle/>
          <a:p>
            <a:r>
              <a:rPr lang="en-US" sz="1600" b="1" dirty="0">
                <a:solidFill>
                  <a:srgbClr val="92D050"/>
                </a:solidFill>
                <a:latin typeface="Helvetica" pitchFamily="2" charset="0"/>
              </a:rPr>
              <a:t>Questions?</a:t>
            </a:r>
          </a:p>
          <a:p>
            <a:r>
              <a:rPr lang="en-US" sz="1600" dirty="0">
                <a:latin typeface="Helvetica Light" panose="020B0403020202020204" pitchFamily="34" charset="0"/>
              </a:rPr>
              <a:t>Email </a:t>
            </a:r>
            <a:r>
              <a:rPr lang="en-US" sz="1600" b="1" dirty="0">
                <a:solidFill>
                  <a:srgbClr val="92D050"/>
                </a:solidFill>
                <a:latin typeface="Helvetica Light" panose="020B0403020202020204" pitchFamily="34" charset="0"/>
              </a:rPr>
              <a:t>energyefficiency@xcelenergy.com</a:t>
            </a:r>
            <a:endParaRPr lang="en-US" sz="1600" b="1" dirty="0">
              <a:solidFill>
                <a:srgbClr val="92D050"/>
              </a:solidFill>
              <a:latin typeface="HELVETICA LIGHT" panose="020B0403020202020204" pitchFamily="34" charset="0"/>
            </a:endParaRPr>
          </a:p>
        </p:txBody>
      </p:sp>
      <p:sp>
        <p:nvSpPr>
          <p:cNvPr id="9" name="TextBox 8">
            <a:extLst>
              <a:ext uri="{FF2B5EF4-FFF2-40B4-BE49-F238E27FC236}">
                <a16:creationId xmlns:a16="http://schemas.microsoft.com/office/drawing/2014/main" id="{9EF07A33-432F-3249-C17A-C2C0369E3F35}"/>
              </a:ext>
            </a:extLst>
          </p:cNvPr>
          <p:cNvSpPr txBox="1"/>
          <p:nvPr/>
        </p:nvSpPr>
        <p:spPr>
          <a:xfrm>
            <a:off x="3447805" y="2305621"/>
            <a:ext cx="3459676"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latin typeface="Helvetica Light" panose="020B0403020202020204" pitchFamily="34" charset="0"/>
              </a:rPr>
              <a:t>HVAC</a:t>
            </a:r>
          </a:p>
          <a:p>
            <a:pPr marL="285750" indent="-285750">
              <a:lnSpc>
                <a:spcPct val="200000"/>
              </a:lnSpc>
              <a:buFont typeface="Arial" panose="020B0604020202020204" pitchFamily="34" charset="0"/>
              <a:buChar char="•"/>
            </a:pPr>
            <a:r>
              <a:rPr lang="en-US" dirty="0">
                <a:latin typeface="Helvetica Light" panose="020B0403020202020204" pitchFamily="34" charset="0"/>
              </a:rPr>
              <a:t>HVAC-R Trade Partner</a:t>
            </a:r>
          </a:p>
          <a:p>
            <a:pPr marL="285750" indent="-285750">
              <a:lnSpc>
                <a:spcPct val="200000"/>
              </a:lnSpc>
              <a:buFont typeface="Arial" panose="020B0604020202020204" pitchFamily="34" charset="0"/>
              <a:buChar char="•"/>
            </a:pPr>
            <a:r>
              <a:rPr lang="en-US" dirty="0">
                <a:latin typeface="Helvetica Light" panose="020B0403020202020204" pitchFamily="34" charset="0"/>
              </a:rPr>
              <a:t>Lighting</a:t>
            </a:r>
          </a:p>
          <a:p>
            <a:pPr marL="285750" indent="-285750">
              <a:lnSpc>
                <a:spcPct val="200000"/>
              </a:lnSpc>
              <a:buFont typeface="Arial" panose="020B0604020202020204" pitchFamily="34" charset="0"/>
              <a:buChar char="•"/>
            </a:pPr>
            <a:r>
              <a:rPr lang="en-US" dirty="0">
                <a:latin typeface="Helvetica Light" panose="020B0403020202020204" pitchFamily="34" charset="0"/>
              </a:rPr>
              <a:t>Food Service Equipment</a:t>
            </a:r>
          </a:p>
          <a:p>
            <a:pPr marL="285750" indent="-285750">
              <a:lnSpc>
                <a:spcPct val="200000"/>
              </a:lnSpc>
              <a:buFont typeface="Arial" panose="020B0604020202020204" pitchFamily="34" charset="0"/>
              <a:buChar char="•"/>
            </a:pPr>
            <a:r>
              <a:rPr lang="en-US" dirty="0">
                <a:latin typeface="Helvetica Light" panose="020B0403020202020204" pitchFamily="34" charset="0"/>
              </a:rPr>
              <a:t>Commercial Refrigeration</a:t>
            </a:r>
          </a:p>
          <a:p>
            <a:endParaRPr lang="en-US" dirty="0">
              <a:latin typeface="Helvetica Light" panose="020B0403020202020204" pitchFamily="34" charset="0"/>
            </a:endParaRPr>
          </a:p>
        </p:txBody>
      </p:sp>
      <p:sp>
        <p:nvSpPr>
          <p:cNvPr id="10" name="TextBox 9">
            <a:extLst>
              <a:ext uri="{FF2B5EF4-FFF2-40B4-BE49-F238E27FC236}">
                <a16:creationId xmlns:a16="http://schemas.microsoft.com/office/drawing/2014/main" id="{CC04EE7A-BA56-7C33-61D4-544997F8026E}"/>
              </a:ext>
            </a:extLst>
          </p:cNvPr>
          <p:cNvSpPr txBox="1"/>
          <p:nvPr/>
        </p:nvSpPr>
        <p:spPr>
          <a:xfrm>
            <a:off x="8070273" y="2135026"/>
            <a:ext cx="3733799"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latin typeface="Helvetica Light" panose="020B0403020202020204" pitchFamily="34" charset="0"/>
              </a:rPr>
              <a:t>Clean Water Pumps</a:t>
            </a:r>
          </a:p>
          <a:p>
            <a:pPr marL="285750" indent="-285750">
              <a:lnSpc>
                <a:spcPct val="200000"/>
              </a:lnSpc>
              <a:buFont typeface="Arial" panose="020B0604020202020204" pitchFamily="34" charset="0"/>
              <a:buChar char="•"/>
            </a:pPr>
            <a:r>
              <a:rPr lang="en-US" dirty="0">
                <a:latin typeface="Helvetica Light" panose="020B0403020202020204" pitchFamily="34" charset="0"/>
              </a:rPr>
              <a:t>Compressed Air</a:t>
            </a:r>
          </a:p>
          <a:p>
            <a:pPr marL="285750" indent="-285750">
              <a:lnSpc>
                <a:spcPct val="200000"/>
              </a:lnSpc>
              <a:buFont typeface="Arial" panose="020B0604020202020204" pitchFamily="34" charset="0"/>
              <a:buChar char="•"/>
            </a:pPr>
            <a:r>
              <a:rPr lang="en-US" dirty="0">
                <a:latin typeface="Helvetica Light" panose="020B0403020202020204" pitchFamily="34" charset="0"/>
              </a:rPr>
              <a:t>Fan Energy Index</a:t>
            </a:r>
          </a:p>
          <a:p>
            <a:pPr marL="285750" indent="-285750">
              <a:lnSpc>
                <a:spcPct val="200000"/>
              </a:lnSpc>
              <a:buFont typeface="Arial" panose="020B0604020202020204" pitchFamily="34" charset="0"/>
              <a:buChar char="•"/>
            </a:pPr>
            <a:r>
              <a:rPr lang="en-US" dirty="0">
                <a:latin typeface="Helvetica Light" panose="020B0403020202020204" pitchFamily="34" charset="0"/>
              </a:rPr>
              <a:t>Multi-family Building Efficiency</a:t>
            </a:r>
          </a:p>
          <a:p>
            <a:pPr marL="285750" indent="-285750">
              <a:lnSpc>
                <a:spcPct val="200000"/>
              </a:lnSpc>
              <a:buFont typeface="Arial" panose="020B0604020202020204" pitchFamily="34" charset="0"/>
              <a:buChar char="•"/>
            </a:pPr>
            <a:r>
              <a:rPr lang="en-US" dirty="0">
                <a:latin typeface="Helvetica Light" panose="020B0403020202020204" pitchFamily="34" charset="0"/>
              </a:rPr>
              <a:t>Ozone Laundry Rebate</a:t>
            </a:r>
          </a:p>
          <a:p>
            <a:pPr marL="285750" indent="-285750">
              <a:buFont typeface="Arial" panose="020B0604020202020204" pitchFamily="34" charset="0"/>
              <a:buChar char="•"/>
            </a:pPr>
            <a:endParaRPr lang="en-US" dirty="0">
              <a:latin typeface="Helvetica Light" panose="020B0403020202020204" pitchFamily="34" charset="0"/>
            </a:endParaRPr>
          </a:p>
        </p:txBody>
      </p:sp>
      <p:pic>
        <p:nvPicPr>
          <p:cNvPr id="12" name="Picture 11" descr="A ceiling with pipes and a vent&#10;&#10;Description automatically generated">
            <a:extLst>
              <a:ext uri="{FF2B5EF4-FFF2-40B4-BE49-F238E27FC236}">
                <a16:creationId xmlns:a16="http://schemas.microsoft.com/office/drawing/2014/main" id="{D9394AAB-13AE-3210-13AA-550C5215D2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811"/>
          <a:stretch/>
        </p:blipFill>
        <p:spPr>
          <a:xfrm>
            <a:off x="0" y="1638793"/>
            <a:ext cx="3040084" cy="5574679"/>
          </a:xfrm>
          <a:prstGeom prst="rect">
            <a:avLst/>
          </a:prstGeom>
        </p:spPr>
      </p:pic>
      <p:pic>
        <p:nvPicPr>
          <p:cNvPr id="2" name="Picture 1" descr="A black background with grey letters&#10;&#10;Description automatically generated">
            <a:extLst>
              <a:ext uri="{FF2B5EF4-FFF2-40B4-BE49-F238E27FC236}">
                <a16:creationId xmlns:a16="http://schemas.microsoft.com/office/drawing/2014/main" id="{DA251B5F-911D-7923-456F-83A843D68041}"/>
              </a:ext>
            </a:extLst>
          </p:cNvPr>
          <p:cNvPicPr>
            <a:picLocks noChangeAspect="1"/>
          </p:cNvPicPr>
          <p:nvPr/>
        </p:nvPicPr>
        <p:blipFill>
          <a:blip r:embed="rId3"/>
          <a:stretch>
            <a:fillRect/>
          </a:stretch>
        </p:blipFill>
        <p:spPr>
          <a:xfrm>
            <a:off x="9730208" y="5478792"/>
            <a:ext cx="1775132" cy="433267"/>
          </a:xfrm>
          <a:prstGeom prst="rect">
            <a:avLst/>
          </a:prstGeom>
        </p:spPr>
      </p:pic>
    </p:spTree>
    <p:extLst>
      <p:ext uri="{BB962C8B-B14F-4D97-AF65-F5344CB8AC3E}">
        <p14:creationId xmlns:p14="http://schemas.microsoft.com/office/powerpoint/2010/main" val="351099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B1081-68E0-E737-CA05-C4216458E296}"/>
              </a:ext>
            </a:extLst>
          </p:cNvPr>
          <p:cNvSpPr/>
          <p:nvPr/>
        </p:nvSpPr>
        <p:spPr>
          <a:xfrm>
            <a:off x="0" y="0"/>
            <a:ext cx="12192000" cy="1638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583872" y="496231"/>
            <a:ext cx="10638309" cy="646331"/>
          </a:xfrm>
          <a:prstGeom prst="rect">
            <a:avLst/>
          </a:prstGeom>
          <a:noFill/>
        </p:spPr>
        <p:txBody>
          <a:bodyPr wrap="square" rtlCol="0">
            <a:spAutoFit/>
          </a:bodyPr>
          <a:lstStyle/>
          <a:p>
            <a:pPr algn="ctr"/>
            <a:r>
              <a:rPr lang="en-US" sz="3600" b="1" spc="300" dirty="0">
                <a:solidFill>
                  <a:schemeClr val="bg1"/>
                </a:solidFill>
                <a:latin typeface="Helvetica" pitchFamily="2" charset="0"/>
              </a:rPr>
              <a:t>East Central Energy: Potential Rebates </a:t>
            </a:r>
          </a:p>
        </p:txBody>
      </p:sp>
      <p:sp>
        <p:nvSpPr>
          <p:cNvPr id="6" name="TextBox 5">
            <a:extLst>
              <a:ext uri="{FF2B5EF4-FFF2-40B4-BE49-F238E27FC236}">
                <a16:creationId xmlns:a16="http://schemas.microsoft.com/office/drawing/2014/main" id="{DD328AF1-995C-76D3-D702-B34CF2C6A16A}"/>
              </a:ext>
            </a:extLst>
          </p:cNvPr>
          <p:cNvSpPr txBox="1"/>
          <p:nvPr/>
        </p:nvSpPr>
        <p:spPr>
          <a:xfrm>
            <a:off x="6863937" y="6233563"/>
            <a:ext cx="4785756" cy="276999"/>
          </a:xfrm>
          <a:prstGeom prst="rect">
            <a:avLst/>
          </a:prstGeom>
          <a:noFill/>
        </p:spPr>
        <p:txBody>
          <a:bodyPr wrap="square" rtlCol="0">
            <a:spAutoFit/>
          </a:bodyPr>
          <a:lstStyle/>
          <a:p>
            <a:pPr algn="r"/>
            <a:r>
              <a:rPr lang="en-US" sz="1200" dirty="0">
                <a:solidFill>
                  <a:schemeClr val="tx1">
                    <a:lumMod val="75000"/>
                    <a:lumOff val="25000"/>
                  </a:schemeClr>
                </a:solidFill>
                <a:latin typeface="Helvetica Light" panose="020B0403020202020204" pitchFamily="34" charset="0"/>
              </a:rPr>
              <a:t>source: East Central Energy website | July 2023</a:t>
            </a:r>
          </a:p>
        </p:txBody>
      </p:sp>
      <p:sp>
        <p:nvSpPr>
          <p:cNvPr id="7" name="TextBox 6">
            <a:extLst>
              <a:ext uri="{FF2B5EF4-FFF2-40B4-BE49-F238E27FC236}">
                <a16:creationId xmlns:a16="http://schemas.microsoft.com/office/drawing/2014/main" id="{B10E31D2-9FE2-50A0-BF75-F8ACAC797D47}"/>
              </a:ext>
            </a:extLst>
          </p:cNvPr>
          <p:cNvSpPr txBox="1"/>
          <p:nvPr/>
        </p:nvSpPr>
        <p:spPr>
          <a:xfrm>
            <a:off x="3752602" y="5941175"/>
            <a:ext cx="3998028" cy="584775"/>
          </a:xfrm>
          <a:prstGeom prst="rect">
            <a:avLst/>
          </a:prstGeom>
          <a:noFill/>
        </p:spPr>
        <p:txBody>
          <a:bodyPr wrap="square" rtlCol="0">
            <a:spAutoFit/>
          </a:bodyPr>
          <a:lstStyle/>
          <a:p>
            <a:r>
              <a:rPr lang="en-US" sz="1600" b="1" dirty="0">
                <a:solidFill>
                  <a:srgbClr val="92D050"/>
                </a:solidFill>
                <a:latin typeface="Helvetica" pitchFamily="2" charset="0"/>
              </a:rPr>
              <a:t>Questions?</a:t>
            </a:r>
          </a:p>
          <a:p>
            <a:r>
              <a:rPr lang="en-US" sz="1600" dirty="0">
                <a:latin typeface="Helvetica Light" panose="020B0403020202020204" pitchFamily="34" charset="0"/>
              </a:rPr>
              <a:t>Call </a:t>
            </a:r>
            <a:r>
              <a:rPr lang="en-US" sz="1600" b="1" dirty="0">
                <a:solidFill>
                  <a:srgbClr val="92D050"/>
                </a:solidFill>
                <a:latin typeface="Helvetica Light" panose="020B0403020202020204" pitchFamily="34" charset="0"/>
              </a:rPr>
              <a:t>800.254.7944</a:t>
            </a:r>
            <a:endParaRPr lang="en-US" sz="1600" b="1" dirty="0">
              <a:solidFill>
                <a:srgbClr val="92D050"/>
              </a:solidFill>
              <a:latin typeface="HELVETICA LIGHT" panose="020B0403020202020204" pitchFamily="34" charset="0"/>
            </a:endParaRPr>
          </a:p>
        </p:txBody>
      </p:sp>
      <p:sp>
        <p:nvSpPr>
          <p:cNvPr id="9" name="TextBox 8">
            <a:extLst>
              <a:ext uri="{FF2B5EF4-FFF2-40B4-BE49-F238E27FC236}">
                <a16:creationId xmlns:a16="http://schemas.microsoft.com/office/drawing/2014/main" id="{9EF07A33-432F-3249-C17A-C2C0369E3F35}"/>
              </a:ext>
            </a:extLst>
          </p:cNvPr>
          <p:cNvSpPr txBox="1"/>
          <p:nvPr/>
        </p:nvSpPr>
        <p:spPr>
          <a:xfrm>
            <a:off x="3752602" y="2074131"/>
            <a:ext cx="7897091" cy="369331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latin typeface="Helvetica Light" panose="020B0403020202020204" pitchFamily="34" charset="0"/>
              </a:rPr>
              <a:t>Ground Source/Geothermal Heat Pumps</a:t>
            </a:r>
          </a:p>
          <a:p>
            <a:pPr marL="285750" indent="-285750">
              <a:lnSpc>
                <a:spcPct val="200000"/>
              </a:lnSpc>
              <a:buFont typeface="Arial" panose="020B0604020202020204" pitchFamily="34" charset="0"/>
              <a:buChar char="•"/>
            </a:pPr>
            <a:r>
              <a:rPr lang="en-US" dirty="0">
                <a:latin typeface="Helvetica Light" panose="020B0403020202020204" pitchFamily="34" charset="0"/>
              </a:rPr>
              <a:t>Premium-efficiency Motors</a:t>
            </a:r>
          </a:p>
          <a:p>
            <a:pPr marL="285750" indent="-285750">
              <a:lnSpc>
                <a:spcPct val="200000"/>
              </a:lnSpc>
              <a:buFont typeface="Arial" panose="020B0604020202020204" pitchFamily="34" charset="0"/>
              <a:buChar char="•"/>
            </a:pPr>
            <a:r>
              <a:rPr lang="en-US" dirty="0">
                <a:latin typeface="Helvetica Light" panose="020B0403020202020204" pitchFamily="34" charset="0"/>
              </a:rPr>
              <a:t>Commercial Lighting </a:t>
            </a:r>
            <a:r>
              <a:rPr lang="en-US" sz="1400" dirty="0">
                <a:latin typeface="Helvetica Light" panose="020B0403020202020204" pitchFamily="34" charset="0"/>
              </a:rPr>
              <a:t>(lighting accounts for 40% of commercial electric consumption)</a:t>
            </a:r>
          </a:p>
          <a:p>
            <a:pPr marL="285750" indent="-285750">
              <a:lnSpc>
                <a:spcPct val="200000"/>
              </a:lnSpc>
              <a:buFont typeface="Arial" panose="020B0604020202020204" pitchFamily="34" charset="0"/>
              <a:buChar char="•"/>
            </a:pPr>
            <a:r>
              <a:rPr lang="en-US" dirty="0">
                <a:latin typeface="Helvetica Light" panose="020B0403020202020204" pitchFamily="34" charset="0"/>
              </a:rPr>
              <a:t>Cooling efficiency </a:t>
            </a:r>
            <a:r>
              <a:rPr lang="en-US" sz="1400" dirty="0">
                <a:latin typeface="Helvetica Light" panose="020B0403020202020204" pitchFamily="34" charset="0"/>
              </a:rPr>
              <a:t>(cooling accounts for 10% of commercial electric consumption)</a:t>
            </a:r>
            <a:endParaRPr lang="en-US" dirty="0">
              <a:latin typeface="Helvetica Light" panose="020B0403020202020204" pitchFamily="34" charset="0"/>
            </a:endParaRPr>
          </a:p>
          <a:p>
            <a:pPr marL="285750" indent="-285750">
              <a:lnSpc>
                <a:spcPct val="200000"/>
              </a:lnSpc>
              <a:buFont typeface="Arial" panose="020B0604020202020204" pitchFamily="34" charset="0"/>
              <a:buChar char="•"/>
            </a:pPr>
            <a:r>
              <a:rPr lang="en-US" dirty="0">
                <a:latin typeface="Helvetica Light" panose="020B0403020202020204" pitchFamily="34" charset="0"/>
              </a:rPr>
              <a:t>Ag Energy</a:t>
            </a:r>
          </a:p>
          <a:p>
            <a:pPr marL="285750" indent="-285750">
              <a:lnSpc>
                <a:spcPct val="200000"/>
              </a:lnSpc>
              <a:buFont typeface="Arial" panose="020B0604020202020204" pitchFamily="34" charset="0"/>
              <a:buChar char="•"/>
            </a:pPr>
            <a:r>
              <a:rPr lang="en-US" dirty="0">
                <a:latin typeface="Helvetica Light" panose="020B0403020202020204" pitchFamily="34" charset="0"/>
              </a:rPr>
              <a:t>Customizable Rebates and Incentives Possible</a:t>
            </a:r>
          </a:p>
          <a:p>
            <a:endParaRPr lang="en-US" dirty="0">
              <a:latin typeface="Helvetica Light" panose="020B0403020202020204" pitchFamily="34" charset="0"/>
            </a:endParaRPr>
          </a:p>
        </p:txBody>
      </p:sp>
      <p:pic>
        <p:nvPicPr>
          <p:cNvPr id="3" name="Picture 2" descr="Several large metal tanks&#10;&#10;Description automatically generated">
            <a:extLst>
              <a:ext uri="{FF2B5EF4-FFF2-40B4-BE49-F238E27FC236}">
                <a16:creationId xmlns:a16="http://schemas.microsoft.com/office/drawing/2014/main" id="{4A53A670-866A-2BED-EBD0-CC0DCB70A5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38793"/>
            <a:ext cx="3241964" cy="5219207"/>
          </a:xfrm>
          <a:prstGeom prst="rect">
            <a:avLst/>
          </a:prstGeom>
        </p:spPr>
      </p:pic>
      <p:pic>
        <p:nvPicPr>
          <p:cNvPr id="2" name="Picture 1" descr="A black background with grey letters&#10;&#10;Description automatically generated">
            <a:extLst>
              <a:ext uri="{FF2B5EF4-FFF2-40B4-BE49-F238E27FC236}">
                <a16:creationId xmlns:a16="http://schemas.microsoft.com/office/drawing/2014/main" id="{53BF9EDB-F7E1-9BCF-D512-97D878C2F42C}"/>
              </a:ext>
            </a:extLst>
          </p:cNvPr>
          <p:cNvPicPr>
            <a:picLocks noChangeAspect="1"/>
          </p:cNvPicPr>
          <p:nvPr/>
        </p:nvPicPr>
        <p:blipFill>
          <a:blip r:embed="rId3"/>
          <a:stretch>
            <a:fillRect/>
          </a:stretch>
        </p:blipFill>
        <p:spPr>
          <a:xfrm>
            <a:off x="9730208" y="5478792"/>
            <a:ext cx="1775132" cy="433267"/>
          </a:xfrm>
          <a:prstGeom prst="rect">
            <a:avLst/>
          </a:prstGeom>
        </p:spPr>
      </p:pic>
    </p:spTree>
    <p:extLst>
      <p:ext uri="{BB962C8B-B14F-4D97-AF65-F5344CB8AC3E}">
        <p14:creationId xmlns:p14="http://schemas.microsoft.com/office/powerpoint/2010/main" val="281680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230C84-A149-F4E6-5F35-28207234C552}"/>
              </a:ext>
            </a:extLst>
          </p:cNvPr>
          <p:cNvSpPr/>
          <p:nvPr/>
        </p:nvSpPr>
        <p:spPr>
          <a:xfrm>
            <a:off x="0" y="4655127"/>
            <a:ext cx="2446317" cy="22028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7D0E16-67C6-0759-F67F-4CF09CC81848}"/>
              </a:ext>
            </a:extLst>
          </p:cNvPr>
          <p:cNvSpPr/>
          <p:nvPr/>
        </p:nvSpPr>
        <p:spPr>
          <a:xfrm>
            <a:off x="9642764" y="0"/>
            <a:ext cx="2549236" cy="211380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D00B3-F376-0B37-8B76-F1FA90536CE8}"/>
              </a:ext>
            </a:extLst>
          </p:cNvPr>
          <p:cNvSpPr/>
          <p:nvPr/>
        </p:nvSpPr>
        <p:spPr>
          <a:xfrm>
            <a:off x="914400" y="761228"/>
            <a:ext cx="10291950" cy="5239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4A4001-410C-33AA-A158-4437C9230F56}"/>
              </a:ext>
            </a:extLst>
          </p:cNvPr>
          <p:cNvSpPr txBox="1"/>
          <p:nvPr/>
        </p:nvSpPr>
        <p:spPr>
          <a:xfrm>
            <a:off x="2446317" y="2551410"/>
            <a:ext cx="7742712" cy="2641942"/>
          </a:xfrm>
          <a:prstGeom prst="rect">
            <a:avLst/>
          </a:prstGeom>
          <a:noFill/>
        </p:spPr>
        <p:txBody>
          <a:bodyPr wrap="square" numCol="1" rtlCol="0">
            <a:spAutoFit/>
          </a:bodyPr>
          <a:lstStyle/>
          <a:p>
            <a:pPr>
              <a:lnSpc>
                <a:spcPct val="150000"/>
              </a:lnSpc>
            </a:pPr>
            <a:r>
              <a:rPr lang="en-US" sz="1600" dirty="0">
                <a:latin typeface="Helvetica Light" panose="020B0403020202020204" pitchFamily="34" charset="0"/>
              </a:rPr>
              <a:t>Once you’ve identified a project for either new construction or a retrofit, it’s important to connect with the MinnPACE team as soon as possible. This gives you the time needed to determine where C-PACE fits best within your capital stack. </a:t>
            </a:r>
          </a:p>
          <a:p>
            <a:pPr>
              <a:lnSpc>
                <a:spcPct val="150000"/>
              </a:lnSpc>
            </a:pPr>
            <a:endParaRPr lang="en-US" sz="1600" dirty="0">
              <a:latin typeface="Helvetica Light" panose="020B0403020202020204" pitchFamily="34" charset="0"/>
            </a:endParaRPr>
          </a:p>
          <a:p>
            <a:pPr>
              <a:lnSpc>
                <a:spcPct val="150000"/>
              </a:lnSpc>
            </a:pPr>
            <a:r>
              <a:rPr lang="en-US" sz="1600" dirty="0">
                <a:latin typeface="Helvetica Light" panose="020B0403020202020204" pitchFamily="34" charset="0"/>
              </a:rPr>
              <a:t>MinnPACE financing is limited to 20% of the assessed or appraised value of your property, whichever is larger. Your mortgage lender will also need to sign-off on the assessment as any outstanding tax payments will take first position on the loan.</a:t>
            </a:r>
          </a:p>
        </p:txBody>
      </p:sp>
      <p:sp>
        <p:nvSpPr>
          <p:cNvPr id="4" name="TextBox 3">
            <a:extLst>
              <a:ext uri="{FF2B5EF4-FFF2-40B4-BE49-F238E27FC236}">
                <a16:creationId xmlns:a16="http://schemas.microsoft.com/office/drawing/2014/main" id="{F959371D-524F-44EE-E059-785279DFBDFC}"/>
              </a:ext>
            </a:extLst>
          </p:cNvPr>
          <p:cNvSpPr txBox="1"/>
          <p:nvPr/>
        </p:nvSpPr>
        <p:spPr>
          <a:xfrm>
            <a:off x="1347849" y="1360921"/>
            <a:ext cx="8965870" cy="1015663"/>
          </a:xfrm>
          <a:prstGeom prst="rect">
            <a:avLst/>
          </a:prstGeom>
          <a:noFill/>
        </p:spPr>
        <p:txBody>
          <a:bodyPr wrap="square" rtlCol="0">
            <a:spAutoFit/>
          </a:bodyPr>
          <a:lstStyle/>
          <a:p>
            <a:pPr algn="ctr"/>
            <a:r>
              <a:rPr lang="en-US" sz="6000" b="1" spc="300" dirty="0">
                <a:solidFill>
                  <a:sysClr val="windowText" lastClr="000000"/>
                </a:solidFill>
                <a:latin typeface="Helvetica" pitchFamily="2" charset="0"/>
              </a:rPr>
              <a:t>connect early</a:t>
            </a:r>
          </a:p>
        </p:txBody>
      </p:sp>
    </p:spTree>
    <p:extLst>
      <p:ext uri="{BB962C8B-B14F-4D97-AF65-F5344CB8AC3E}">
        <p14:creationId xmlns:p14="http://schemas.microsoft.com/office/powerpoint/2010/main" val="17593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8EB083-BB51-E90F-08E4-62D12750BEC6}"/>
              </a:ext>
            </a:extLst>
          </p:cNvPr>
          <p:cNvSpPr/>
          <p:nvPr/>
        </p:nvSpPr>
        <p:spPr>
          <a:xfrm>
            <a:off x="0" y="1353788"/>
            <a:ext cx="12192000" cy="55042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7B1081-68E0-E737-CA05-C4216458E296}"/>
              </a:ext>
            </a:extLst>
          </p:cNvPr>
          <p:cNvSpPr/>
          <p:nvPr/>
        </p:nvSpPr>
        <p:spPr>
          <a:xfrm>
            <a:off x="0" y="0"/>
            <a:ext cx="12192000" cy="13537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583872" y="389868"/>
            <a:ext cx="10638309" cy="646331"/>
          </a:xfrm>
          <a:prstGeom prst="rect">
            <a:avLst/>
          </a:prstGeom>
          <a:noFill/>
        </p:spPr>
        <p:txBody>
          <a:bodyPr wrap="square" rtlCol="0">
            <a:spAutoFit/>
          </a:bodyPr>
          <a:lstStyle/>
          <a:p>
            <a:pPr algn="ctr"/>
            <a:r>
              <a:rPr lang="en-US" sz="3600" b="1" spc="300" dirty="0">
                <a:solidFill>
                  <a:schemeClr val="bg1"/>
                </a:solidFill>
                <a:latin typeface="Helvetica" pitchFamily="2" charset="0"/>
              </a:rPr>
              <a:t>FUNDING SOURCES</a:t>
            </a:r>
          </a:p>
        </p:txBody>
      </p:sp>
      <p:graphicFrame>
        <p:nvGraphicFramePr>
          <p:cNvPr id="2" name="Table 1">
            <a:extLst>
              <a:ext uri="{FF2B5EF4-FFF2-40B4-BE49-F238E27FC236}">
                <a16:creationId xmlns:a16="http://schemas.microsoft.com/office/drawing/2014/main" id="{7DF1CB60-C5DC-1213-4D1B-76CD97B59E44}"/>
              </a:ext>
            </a:extLst>
          </p:cNvPr>
          <p:cNvGraphicFramePr>
            <a:graphicFrameLocks noGrp="1"/>
          </p:cNvGraphicFramePr>
          <p:nvPr>
            <p:extLst>
              <p:ext uri="{D42A27DB-BD31-4B8C-83A1-F6EECF244321}">
                <p14:modId xmlns:p14="http://schemas.microsoft.com/office/powerpoint/2010/main" val="4056004695"/>
              </p:ext>
            </p:extLst>
          </p:nvPr>
        </p:nvGraphicFramePr>
        <p:xfrm>
          <a:off x="583872" y="2137043"/>
          <a:ext cx="11065823" cy="3937702"/>
        </p:xfrm>
        <a:graphic>
          <a:graphicData uri="http://schemas.openxmlformats.org/drawingml/2006/table">
            <a:tbl>
              <a:tblPr>
                <a:tableStyleId>{5C22544A-7EE6-4342-B048-85BDC9FD1C3A}</a:tableStyleId>
              </a:tblPr>
              <a:tblGrid>
                <a:gridCol w="3517358">
                  <a:extLst>
                    <a:ext uri="{9D8B030D-6E8A-4147-A177-3AD203B41FA5}">
                      <a16:colId xmlns:a16="http://schemas.microsoft.com/office/drawing/2014/main" val="1461678037"/>
                    </a:ext>
                  </a:extLst>
                </a:gridCol>
                <a:gridCol w="1180964">
                  <a:extLst>
                    <a:ext uri="{9D8B030D-6E8A-4147-A177-3AD203B41FA5}">
                      <a16:colId xmlns:a16="http://schemas.microsoft.com/office/drawing/2014/main" val="743703418"/>
                    </a:ext>
                  </a:extLst>
                </a:gridCol>
                <a:gridCol w="1202495">
                  <a:extLst>
                    <a:ext uri="{9D8B030D-6E8A-4147-A177-3AD203B41FA5}">
                      <a16:colId xmlns:a16="http://schemas.microsoft.com/office/drawing/2014/main" val="989977796"/>
                    </a:ext>
                  </a:extLst>
                </a:gridCol>
                <a:gridCol w="1546066">
                  <a:extLst>
                    <a:ext uri="{9D8B030D-6E8A-4147-A177-3AD203B41FA5}">
                      <a16:colId xmlns:a16="http://schemas.microsoft.com/office/drawing/2014/main" val="911905491"/>
                    </a:ext>
                  </a:extLst>
                </a:gridCol>
                <a:gridCol w="3618940">
                  <a:extLst>
                    <a:ext uri="{9D8B030D-6E8A-4147-A177-3AD203B41FA5}">
                      <a16:colId xmlns:a16="http://schemas.microsoft.com/office/drawing/2014/main" val="2013829327"/>
                    </a:ext>
                  </a:extLst>
                </a:gridCol>
              </a:tblGrid>
              <a:tr h="621742">
                <a:tc>
                  <a:txBody>
                    <a:bodyPr/>
                    <a:lstStyle/>
                    <a:p>
                      <a:pPr algn="l" fontAlgn="ctr"/>
                      <a:r>
                        <a:rPr lang="en-US" sz="1000" b="1" u="none" strike="noStrike" dirty="0">
                          <a:solidFill>
                            <a:schemeClr val="bg1"/>
                          </a:solidFill>
                          <a:effectLst/>
                        </a:rPr>
                        <a:t>        SOURCE</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FIXED RATE (7/23)</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TERM</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RANGE</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OTHER</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19539515"/>
                  </a:ext>
                </a:extLst>
              </a:tr>
              <a:tr h="1105320">
                <a:tc>
                  <a:txBody>
                    <a:bodyPr/>
                    <a:lstStyle/>
                    <a:p>
                      <a:pPr algn="l" fontAlgn="b"/>
                      <a:r>
                        <a:rPr lang="en-US" sz="1200" u="none" strike="noStrike" dirty="0">
                          <a:effectLst/>
                        </a:rPr>
                        <a:t>     Local banks and credit unions</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rPr>
                        <a:t>Varies by institution</a:t>
                      </a:r>
                      <a:endParaRPr lang="en-US" sz="1200" b="0" i="0" u="none" strike="noStrike">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up to 15 years</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Most are under $1MM </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10+ lenders participated to date; opportunity </a:t>
                      </a:r>
                      <a:br>
                        <a:rPr lang="en-US" sz="1200" u="none" strike="noStrike" dirty="0">
                          <a:effectLst/>
                        </a:rPr>
                      </a:br>
                      <a:r>
                        <a:rPr lang="en-US" sz="1200" u="none" strike="noStrike" dirty="0">
                          <a:effectLst/>
                        </a:rPr>
                        <a:t>for other institutions to get involved</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474396"/>
                  </a:ext>
                </a:extLst>
              </a:tr>
              <a:tr h="1105320">
                <a:tc>
                  <a:txBody>
                    <a:bodyPr/>
                    <a:lstStyle/>
                    <a:p>
                      <a:pPr algn="l" fontAlgn="b"/>
                      <a:r>
                        <a:rPr lang="en-US" sz="1200" u="none" strike="noStrike" dirty="0">
                          <a:effectLst/>
                        </a:rPr>
                        <a:t>   TrillionBTU (through the Saint Paul Port Authority)</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rPr>
                        <a:t>5.50%</a:t>
                      </a:r>
                      <a:endParaRPr lang="en-US" sz="1200" b="0" i="0" u="none" strike="noStrike">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up to 10 years</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rPr>
                        <a:t>Up to $1MM</a:t>
                      </a:r>
                      <a:endParaRPr lang="en-US" sz="1200" b="0" i="0" u="none" strike="noStrike">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Prevailing wages required; off-set by lower </a:t>
                      </a:r>
                      <a:br>
                        <a:rPr lang="en-US" sz="1200" u="none" strike="noStrike" dirty="0">
                          <a:effectLst/>
                        </a:rPr>
                      </a:br>
                      <a:r>
                        <a:rPr lang="en-US" sz="1200" u="none" strike="noStrike" dirty="0">
                          <a:effectLst/>
                        </a:rPr>
                        <a:t>interest rate</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296820"/>
                  </a:ext>
                </a:extLst>
              </a:tr>
              <a:tr h="1105320">
                <a:tc>
                  <a:txBody>
                    <a:bodyPr/>
                    <a:lstStyle/>
                    <a:p>
                      <a:pPr algn="l" fontAlgn="b"/>
                      <a:r>
                        <a:rPr lang="en-US" sz="1200" u="none" strike="noStrike" dirty="0">
                          <a:effectLst/>
                        </a:rPr>
                        <a:t>     National PACE lenders</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Varies by institution</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rPr>
                        <a:t>up to 20 years</a:t>
                      </a:r>
                      <a:endParaRPr lang="en-US" sz="1200" b="0" i="0" u="none" strike="noStrike">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Over $1MM</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91524"/>
                  </a:ext>
                </a:extLst>
              </a:tr>
            </a:tbl>
          </a:graphicData>
        </a:graphic>
      </p:graphicFrame>
    </p:spTree>
    <p:extLst>
      <p:ext uri="{BB962C8B-B14F-4D97-AF65-F5344CB8AC3E}">
        <p14:creationId xmlns:p14="http://schemas.microsoft.com/office/powerpoint/2010/main" val="186557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8EB083-BB51-E90F-08E4-62D12750BEC6}"/>
              </a:ext>
            </a:extLst>
          </p:cNvPr>
          <p:cNvSpPr/>
          <p:nvPr/>
        </p:nvSpPr>
        <p:spPr>
          <a:xfrm>
            <a:off x="0" y="1353788"/>
            <a:ext cx="12192000" cy="55042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7B1081-68E0-E737-CA05-C4216458E296}"/>
              </a:ext>
            </a:extLst>
          </p:cNvPr>
          <p:cNvSpPr/>
          <p:nvPr/>
        </p:nvSpPr>
        <p:spPr>
          <a:xfrm>
            <a:off x="0" y="0"/>
            <a:ext cx="12192000" cy="13537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613011-484D-5FE3-05A3-210464A84FB5}"/>
              </a:ext>
            </a:extLst>
          </p:cNvPr>
          <p:cNvSpPr txBox="1"/>
          <p:nvPr/>
        </p:nvSpPr>
        <p:spPr>
          <a:xfrm>
            <a:off x="583872" y="389868"/>
            <a:ext cx="10638309" cy="646331"/>
          </a:xfrm>
          <a:prstGeom prst="rect">
            <a:avLst/>
          </a:prstGeom>
          <a:noFill/>
        </p:spPr>
        <p:txBody>
          <a:bodyPr wrap="square" rtlCol="0">
            <a:spAutoFit/>
          </a:bodyPr>
          <a:lstStyle/>
          <a:p>
            <a:pPr algn="ctr"/>
            <a:r>
              <a:rPr lang="en-US" sz="3600" b="1" spc="300" dirty="0">
                <a:solidFill>
                  <a:schemeClr val="bg1"/>
                </a:solidFill>
                <a:latin typeface="Helvetica" pitchFamily="2" charset="0"/>
              </a:rPr>
              <a:t>LOCAL PROJECTS</a:t>
            </a:r>
          </a:p>
        </p:txBody>
      </p:sp>
      <p:graphicFrame>
        <p:nvGraphicFramePr>
          <p:cNvPr id="2" name="Table 1">
            <a:extLst>
              <a:ext uri="{FF2B5EF4-FFF2-40B4-BE49-F238E27FC236}">
                <a16:creationId xmlns:a16="http://schemas.microsoft.com/office/drawing/2014/main" id="{7DF1CB60-C5DC-1213-4D1B-76CD97B59E44}"/>
              </a:ext>
            </a:extLst>
          </p:cNvPr>
          <p:cNvGraphicFramePr>
            <a:graphicFrameLocks noGrp="1"/>
          </p:cNvGraphicFramePr>
          <p:nvPr>
            <p:extLst>
              <p:ext uri="{D42A27DB-BD31-4B8C-83A1-F6EECF244321}">
                <p14:modId xmlns:p14="http://schemas.microsoft.com/office/powerpoint/2010/main" val="1558036047"/>
              </p:ext>
            </p:extLst>
          </p:nvPr>
        </p:nvGraphicFramePr>
        <p:xfrm>
          <a:off x="762001" y="2050745"/>
          <a:ext cx="10460180" cy="3768164"/>
        </p:xfrm>
        <a:graphic>
          <a:graphicData uri="http://schemas.openxmlformats.org/drawingml/2006/table">
            <a:tbl>
              <a:tblPr>
                <a:tableStyleId>{5C22544A-7EE6-4342-B048-85BDC9FD1C3A}</a:tableStyleId>
              </a:tblPr>
              <a:tblGrid>
                <a:gridCol w="3864825">
                  <a:extLst>
                    <a:ext uri="{9D8B030D-6E8A-4147-A177-3AD203B41FA5}">
                      <a16:colId xmlns:a16="http://schemas.microsoft.com/office/drawing/2014/main" val="1461678037"/>
                    </a:ext>
                  </a:extLst>
                </a:gridCol>
                <a:gridCol w="1297627">
                  <a:extLst>
                    <a:ext uri="{9D8B030D-6E8A-4147-A177-3AD203B41FA5}">
                      <a16:colId xmlns:a16="http://schemas.microsoft.com/office/drawing/2014/main" val="743703418"/>
                    </a:ext>
                  </a:extLst>
                </a:gridCol>
                <a:gridCol w="1321285">
                  <a:extLst>
                    <a:ext uri="{9D8B030D-6E8A-4147-A177-3AD203B41FA5}">
                      <a16:colId xmlns:a16="http://schemas.microsoft.com/office/drawing/2014/main" val="989977796"/>
                    </a:ext>
                  </a:extLst>
                </a:gridCol>
                <a:gridCol w="3976443">
                  <a:extLst>
                    <a:ext uri="{9D8B030D-6E8A-4147-A177-3AD203B41FA5}">
                      <a16:colId xmlns:a16="http://schemas.microsoft.com/office/drawing/2014/main" val="2013829327"/>
                    </a:ext>
                  </a:extLst>
                </a:gridCol>
              </a:tblGrid>
              <a:tr h="1020562">
                <a:tc>
                  <a:txBody>
                    <a:bodyPr/>
                    <a:lstStyle/>
                    <a:p>
                      <a:pPr algn="l" fontAlgn="ctr"/>
                      <a:r>
                        <a:rPr lang="en-US" sz="1000" b="1" i="0" u="none" strike="noStrike" dirty="0">
                          <a:solidFill>
                            <a:schemeClr val="bg1"/>
                          </a:solidFill>
                          <a:effectLst/>
                          <a:latin typeface="Helvetica" pitchFamily="2" charset="0"/>
                        </a:rPr>
                        <a:t>    PROPERTY  </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CITY</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AMOUNT</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000" b="1" u="none" strike="noStrike" dirty="0">
                          <a:solidFill>
                            <a:schemeClr val="bg1"/>
                          </a:solidFill>
                          <a:effectLst/>
                        </a:rPr>
                        <a:t>DETAILS</a:t>
                      </a:r>
                      <a:endParaRPr lang="en-US" sz="1000" b="1" i="0" u="none" strike="noStrike" dirty="0">
                        <a:solidFill>
                          <a:schemeClr val="bg1"/>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19539515"/>
                  </a:ext>
                </a:extLst>
              </a:tr>
              <a:tr h="910077">
                <a:tc>
                  <a:txBody>
                    <a:bodyPr/>
                    <a:lstStyle/>
                    <a:p>
                      <a:pPr algn="l" fontAlgn="b"/>
                      <a:r>
                        <a:rPr lang="en-US" sz="1200" b="0" i="0" u="none" strike="noStrike" dirty="0">
                          <a:solidFill>
                            <a:srgbClr val="000000"/>
                          </a:solidFill>
                          <a:effectLst/>
                          <a:latin typeface="Helvetica" pitchFamily="2" charset="0"/>
                        </a:rPr>
                        <a:t>   Restaurant</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Saint Cloud</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$72K </a:t>
                      </a:r>
                      <a:br>
                        <a:rPr lang="en-US" sz="1200" u="none" strike="noStrike" dirty="0">
                          <a:effectLst/>
                        </a:rPr>
                      </a:br>
                      <a:r>
                        <a:rPr lang="en-US" sz="1200" u="none" strike="noStrike" dirty="0">
                          <a:effectLst/>
                        </a:rPr>
                        <a:t>---------------</a:t>
                      </a:r>
                      <a:br>
                        <a:rPr lang="en-US" sz="1200" u="none" strike="noStrike" dirty="0">
                          <a:effectLst/>
                        </a:rPr>
                      </a:br>
                      <a:r>
                        <a:rPr lang="en-US" sz="1200" u="none" strike="noStrike" dirty="0">
                          <a:effectLst/>
                        </a:rPr>
                        <a:t>$137K</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Helvetica" pitchFamily="2" charset="0"/>
                        </a:rPr>
                        <a:t>New White Energy Star Roof – qualitied for rebates</a:t>
                      </a:r>
                    </a:p>
                    <a:p>
                      <a:pPr algn="ctr" fontAlgn="ctr"/>
                      <a:r>
                        <a:rPr lang="en-US" sz="1200" b="0" i="0" u="none" strike="noStrike" dirty="0">
                          <a:solidFill>
                            <a:srgbClr val="000000"/>
                          </a:solidFill>
                          <a:effectLst/>
                          <a:latin typeface="Helvetica" pitchFamily="2" charset="0"/>
                        </a:rPr>
                        <a:t>Replacing HVAC</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474396"/>
                  </a:ext>
                </a:extLst>
              </a:tr>
              <a:tr h="896670">
                <a:tc>
                  <a:txBody>
                    <a:bodyPr/>
                    <a:lstStyle/>
                    <a:p>
                      <a:pPr algn="l" fontAlgn="b"/>
                      <a:r>
                        <a:rPr lang="en-US" sz="1200" u="none" strike="noStrike" dirty="0">
                          <a:effectLst/>
                        </a:rPr>
                        <a:t>   Toppan Merrill One, LLC</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Sartell</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Helvetica" pitchFamily="2" charset="0"/>
                        </a:rPr>
                        <a:t>$1.7MM</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Helvetica" pitchFamily="2" charset="0"/>
                        </a:rPr>
                        <a:t>Solar Project</a:t>
                      </a: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296820"/>
                  </a:ext>
                </a:extLst>
              </a:tr>
              <a:tr h="940855">
                <a:tc>
                  <a:txBody>
                    <a:bodyPr/>
                    <a:lstStyle/>
                    <a:p>
                      <a:pPr algn="l" fontAlgn="b"/>
                      <a:r>
                        <a:rPr lang="en-US" sz="1200" u="none" strike="noStrike" dirty="0">
                          <a:effectLst/>
                        </a:rPr>
                        <a:t>     </a:t>
                      </a:r>
                      <a:r>
                        <a:rPr lang="en-US" sz="1200" u="none" strike="noStrike">
                          <a:effectLst/>
                        </a:rPr>
                        <a:t>Storage Facility</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Sauk Rapids</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$45K</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rPr>
                        <a:t>Solar Project </a:t>
                      </a:r>
                      <a:endParaRPr lang="en-US" sz="1200" b="0" i="0" u="none" strike="noStrike" dirty="0">
                        <a:solidFill>
                          <a:srgbClr val="000000"/>
                        </a:solidFill>
                        <a:effectLst/>
                        <a:latin typeface="Helvetica" pitchFamily="2" charset="0"/>
                      </a:endParaRPr>
                    </a:p>
                  </a:txBody>
                  <a:tcPr marL="8164" marR="8164" marT="81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8291524"/>
                  </a:ext>
                </a:extLst>
              </a:tr>
            </a:tbl>
          </a:graphicData>
        </a:graphic>
      </p:graphicFrame>
    </p:spTree>
    <p:extLst>
      <p:ext uri="{BB962C8B-B14F-4D97-AF65-F5344CB8AC3E}">
        <p14:creationId xmlns:p14="http://schemas.microsoft.com/office/powerpoint/2010/main" val="1811430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1384</Words>
  <Application>Microsoft Macintosh PowerPoint</Application>
  <PresentationFormat>Widescreen</PresentationFormat>
  <Paragraphs>199</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Helvetica</vt:lpstr>
      <vt:lpstr>HELVETICA LIGHT</vt:lpstr>
      <vt:lpstr>HELVETICA LIGHT</vt:lpstr>
      <vt:lpstr>Helvetica Oblique</vt:lpstr>
      <vt:lpstr>Helvetica Oblique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 Novak</dc:creator>
  <cp:lastModifiedBy>Andrea L. Novak</cp:lastModifiedBy>
  <cp:revision>14</cp:revision>
  <dcterms:created xsi:type="dcterms:W3CDTF">2023-07-25T21:48:15Z</dcterms:created>
  <dcterms:modified xsi:type="dcterms:W3CDTF">2023-07-26T23:05:22Z</dcterms:modified>
</cp:coreProperties>
</file>