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57" r:id="rId4"/>
    <p:sldId id="264" r:id="rId5"/>
    <p:sldId id="259" r:id="rId6"/>
    <p:sldId id="260" r:id="rId7"/>
    <p:sldId id="261" r:id="rId8"/>
    <p:sldId id="262" r:id="rId9"/>
    <p:sldId id="265" r:id="rId10"/>
    <p:sldId id="25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9" d="100"/>
          <a:sy n="89" d="100"/>
        </p:scale>
        <p:origin x="61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10/25/2023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10/25/2023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10/25/2023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10/25/2023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10/25/2023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10/25/2023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10/25/2023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google.com/maps/place/1121+S+Lincoln+Ave,+Sauk+Rapids,+MN+56379/@45.5780249,-94.155148,17z/data=!3m1!4b1!4m2!3m1!1s0x52b460999d0582db:0x3cae540f0345437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CMNRP	</a:t>
            </a:r>
          </a:p>
        </p:txBody>
      </p:sp>
      <p:sp>
        <p:nvSpPr>
          <p:cNvPr id="3" name="Subtitle 2"/>
          <p:cNvSpPr>
            <a:spLocks noGrp="1"/>
          </p:cNvSpPr>
          <p:nvPr>
            <p:ph type="subTitle" idx="1"/>
          </p:nvPr>
        </p:nvSpPr>
        <p:spPr/>
        <p:txBody>
          <a:bodyPr/>
          <a:lstStyle/>
          <a:p>
            <a:r>
              <a:rPr lang="en-US" dirty="0"/>
              <a:t>Central Minnesota Re-Entry Project</a:t>
            </a:r>
          </a:p>
        </p:txBody>
      </p:sp>
    </p:spTree>
    <p:extLst>
      <p:ext uri="{BB962C8B-B14F-4D97-AF65-F5344CB8AC3E}">
        <p14:creationId xmlns:p14="http://schemas.microsoft.com/office/powerpoint/2010/main" val="502048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CMNRP	</a:t>
            </a:r>
          </a:p>
        </p:txBody>
      </p:sp>
      <p:sp>
        <p:nvSpPr>
          <p:cNvPr id="3" name="Content Placeholder 2"/>
          <p:cNvSpPr>
            <a:spLocks noGrp="1"/>
          </p:cNvSpPr>
          <p:nvPr>
            <p:ph idx="1"/>
          </p:nvPr>
        </p:nvSpPr>
        <p:spPr/>
        <p:txBody>
          <a:bodyPr/>
          <a:lstStyle/>
          <a:p>
            <a:pPr fontAlgn="base"/>
            <a:r>
              <a:rPr lang="en-US" b="1" dirty="0"/>
              <a:t>NEW LOCATION</a:t>
            </a:r>
            <a:endParaRPr lang="en-US" dirty="0"/>
          </a:p>
          <a:p>
            <a:pPr fontAlgn="base"/>
            <a:r>
              <a:rPr lang="en-US" dirty="0"/>
              <a:t>Our New Mailing Address Is:</a:t>
            </a:r>
          </a:p>
          <a:p>
            <a:pPr fontAlgn="base"/>
            <a:r>
              <a:rPr lang="en-US" dirty="0"/>
              <a:t>PO Box 2391</a:t>
            </a:r>
          </a:p>
          <a:p>
            <a:pPr fontAlgn="base"/>
            <a:r>
              <a:rPr lang="en-US" dirty="0"/>
              <a:t>St. Cloud, MN 56302</a:t>
            </a:r>
          </a:p>
          <a:p>
            <a:pPr fontAlgn="base"/>
            <a:r>
              <a:rPr lang="en-US" dirty="0"/>
              <a:t>Office Hours:</a:t>
            </a:r>
          </a:p>
          <a:p>
            <a:pPr lvl="1"/>
            <a:r>
              <a:rPr lang="en-US" dirty="0"/>
              <a:t>Monday, Wednesday-Thursday 10a.m.- 4p.m. </a:t>
            </a:r>
          </a:p>
          <a:p>
            <a:pPr lvl="1"/>
            <a:r>
              <a:rPr lang="en-US" i="1" dirty="0"/>
              <a:t>By Appointment Only</a:t>
            </a:r>
            <a:r>
              <a:rPr lang="en-US" dirty="0"/>
              <a:t> </a:t>
            </a:r>
          </a:p>
          <a:p>
            <a:pPr lvl="1"/>
            <a:r>
              <a:rPr lang="en-US" dirty="0"/>
              <a:t>Call: (320)656-9004       </a:t>
            </a:r>
            <a:r>
              <a:rPr lang="en-US" dirty="0">
                <a:hlinkClick r:id="rId2"/>
              </a:rPr>
              <a:t> </a:t>
            </a:r>
            <a:endParaRPr lang="en-US" dirty="0"/>
          </a:p>
        </p:txBody>
      </p:sp>
    </p:spTree>
    <p:extLst>
      <p:ext uri="{BB962C8B-B14F-4D97-AF65-F5344CB8AC3E}">
        <p14:creationId xmlns:p14="http://schemas.microsoft.com/office/powerpoint/2010/main" val="3808533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20AC5-1FB4-4D5D-72AE-D4066DE79D0A}"/>
              </a:ext>
            </a:extLst>
          </p:cNvPr>
          <p:cNvSpPr>
            <a:spLocks noGrp="1"/>
          </p:cNvSpPr>
          <p:nvPr>
            <p:ph type="title"/>
          </p:nvPr>
        </p:nvSpPr>
        <p:spPr/>
        <p:txBody>
          <a:bodyPr/>
          <a:lstStyle/>
          <a:p>
            <a:r>
              <a:rPr lang="en-US" dirty="0"/>
              <a:t>CMNRP</a:t>
            </a:r>
          </a:p>
        </p:txBody>
      </p:sp>
      <p:sp>
        <p:nvSpPr>
          <p:cNvPr id="3" name="Content Placeholder 2">
            <a:extLst>
              <a:ext uri="{FF2B5EF4-FFF2-40B4-BE49-F238E27FC236}">
                <a16:creationId xmlns:a16="http://schemas.microsoft.com/office/drawing/2014/main" id="{DE150C78-D7A1-C518-5E56-BEB39C6E3B0A}"/>
              </a:ext>
            </a:extLst>
          </p:cNvPr>
          <p:cNvSpPr>
            <a:spLocks noGrp="1"/>
          </p:cNvSpPr>
          <p:nvPr>
            <p:ph idx="1"/>
          </p:nvPr>
        </p:nvSpPr>
        <p:spPr/>
        <p:txBody>
          <a:bodyPr/>
          <a:lstStyle/>
          <a:p>
            <a:r>
              <a:rPr lang="en-US" dirty="0"/>
              <a:t>Special thanks to Initiative Foundation, BEP, and Career Solutions:</a:t>
            </a:r>
          </a:p>
          <a:p>
            <a:pPr lvl="1"/>
            <a:r>
              <a:rPr lang="en-US" dirty="0"/>
              <a:t>Earlier this year, CMNRP was awarded a grant through Initiative Foundation for the purposes of increasing access to stable housing and employment to the formerly incarcerated.</a:t>
            </a:r>
          </a:p>
          <a:p>
            <a:pPr lvl="1"/>
            <a:r>
              <a:rPr lang="en-US" dirty="0"/>
              <a:t>The grant provides a 3 year funding stream that will be used to build our capacity to do this work more effectively as we grow.</a:t>
            </a:r>
          </a:p>
          <a:p>
            <a:pPr lvl="1"/>
            <a:r>
              <a:rPr lang="en-US" dirty="0"/>
              <a:t>Core to this endeavor, are partnerships with organizations like Career Solutions and BEP that provide pathways and opportunities for job preparedness, and to businesses in need of qualified applicants.</a:t>
            </a:r>
          </a:p>
          <a:p>
            <a:pPr lvl="1"/>
            <a:r>
              <a:rPr lang="en-US" dirty="0"/>
              <a:t>Together, we are forging bonds and relationships that will bring positive, meaningful changes to our communities in the tri-county area.  </a:t>
            </a:r>
          </a:p>
        </p:txBody>
      </p:sp>
    </p:spTree>
    <p:extLst>
      <p:ext uri="{BB962C8B-B14F-4D97-AF65-F5344CB8AC3E}">
        <p14:creationId xmlns:p14="http://schemas.microsoft.com/office/powerpoint/2010/main" val="2042531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CMNRP	</a:t>
            </a:r>
          </a:p>
        </p:txBody>
      </p:sp>
      <p:sp>
        <p:nvSpPr>
          <p:cNvPr id="3" name="Content Placeholder 2"/>
          <p:cNvSpPr>
            <a:spLocks noGrp="1"/>
          </p:cNvSpPr>
          <p:nvPr>
            <p:ph idx="1"/>
          </p:nvPr>
        </p:nvSpPr>
        <p:spPr/>
        <p:txBody>
          <a:bodyPr/>
          <a:lstStyle/>
          <a:p>
            <a:r>
              <a:rPr lang="en-US" dirty="0"/>
              <a:t>Do you find our name confusing?  </a:t>
            </a:r>
          </a:p>
          <a:p>
            <a:pPr lvl="1"/>
            <a:r>
              <a:rPr lang="en-US" dirty="0"/>
              <a:t>It’s really easy to remember / just spin the slurred alphabet letter from our childhood</a:t>
            </a:r>
          </a:p>
          <a:p>
            <a:pPr lvl="1"/>
            <a:r>
              <a:rPr lang="en-US" dirty="0"/>
              <a:t>EL EM N OH Pee (Aka, L-M-N-O-P)</a:t>
            </a:r>
          </a:p>
          <a:p>
            <a:pPr lvl="1"/>
            <a:endParaRPr lang="en-US" dirty="0"/>
          </a:p>
          <a:p>
            <a:r>
              <a:rPr lang="en-US" dirty="0">
                <a:solidFill>
                  <a:srgbClr val="FFFF00"/>
                </a:solidFill>
              </a:rPr>
              <a:t>C</a:t>
            </a:r>
            <a:r>
              <a:rPr lang="en-US" dirty="0"/>
              <a:t>: Central</a:t>
            </a:r>
          </a:p>
          <a:p>
            <a:r>
              <a:rPr lang="en-US" dirty="0" err="1">
                <a:solidFill>
                  <a:srgbClr val="FFFF00"/>
                </a:solidFill>
              </a:rPr>
              <a:t>Mn</a:t>
            </a:r>
            <a:r>
              <a:rPr lang="en-US" dirty="0"/>
              <a:t>: Minnesota</a:t>
            </a:r>
          </a:p>
          <a:p>
            <a:r>
              <a:rPr lang="en-US" dirty="0">
                <a:solidFill>
                  <a:srgbClr val="FFFF00"/>
                </a:solidFill>
              </a:rPr>
              <a:t>R</a:t>
            </a:r>
            <a:r>
              <a:rPr lang="en-US" dirty="0"/>
              <a:t>: Re-Entry</a:t>
            </a:r>
          </a:p>
          <a:p>
            <a:r>
              <a:rPr lang="en-US" dirty="0">
                <a:solidFill>
                  <a:srgbClr val="FFFF00"/>
                </a:solidFill>
              </a:rPr>
              <a:t>P</a:t>
            </a:r>
            <a:r>
              <a:rPr lang="en-US" dirty="0"/>
              <a:t>: Project</a:t>
            </a:r>
          </a:p>
          <a:p>
            <a:pPr lvl="6"/>
            <a:r>
              <a:rPr lang="en-US" sz="2000" dirty="0"/>
              <a:t>Now you’ll remember!</a:t>
            </a:r>
          </a:p>
          <a:p>
            <a:endParaRPr lang="en-US" dirty="0"/>
          </a:p>
        </p:txBody>
      </p:sp>
    </p:spTree>
    <p:extLst>
      <p:ext uri="{BB962C8B-B14F-4D97-AF65-F5344CB8AC3E}">
        <p14:creationId xmlns:p14="http://schemas.microsoft.com/office/powerpoint/2010/main" val="4147178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CMNRP	</a:t>
            </a:r>
          </a:p>
        </p:txBody>
      </p:sp>
      <p:sp>
        <p:nvSpPr>
          <p:cNvPr id="3" name="Content Placeholder 2"/>
          <p:cNvSpPr>
            <a:spLocks noGrp="1"/>
          </p:cNvSpPr>
          <p:nvPr>
            <p:ph idx="1"/>
          </p:nvPr>
        </p:nvSpPr>
        <p:spPr/>
        <p:txBody>
          <a:bodyPr>
            <a:normAutofit/>
          </a:bodyPr>
          <a:lstStyle/>
          <a:p>
            <a:r>
              <a:rPr lang="en-US" dirty="0"/>
              <a:t>Mission: Opening doors to successful re-entry from incarceration through supportive housing, resources and community partnerships.</a:t>
            </a:r>
          </a:p>
          <a:p>
            <a:endParaRPr lang="en-US" dirty="0"/>
          </a:p>
          <a:p>
            <a:r>
              <a:rPr lang="en-US" dirty="0"/>
              <a:t>Vision: Long term, successful re-entry from incarceration.</a:t>
            </a:r>
          </a:p>
          <a:p>
            <a:endParaRPr lang="en-US" dirty="0"/>
          </a:p>
          <a:p>
            <a:pPr>
              <a:lnSpc>
                <a:spcPct val="107000"/>
              </a:lnSpc>
              <a:spcBef>
                <a:spcPts val="0"/>
              </a:spcBef>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Core Values:</a:t>
            </a:r>
          </a:p>
          <a:p>
            <a:pPr lvl="1">
              <a:lnSpc>
                <a:spcPct val="107000"/>
              </a:lnSpc>
              <a:spcBef>
                <a:spcPts val="0"/>
              </a:spcBef>
            </a:pPr>
            <a:r>
              <a:rPr lang="en-US" sz="2200" kern="100" dirty="0">
                <a:effectLst/>
                <a:latin typeface="Calibri" panose="020F0502020204030204" pitchFamily="34" charset="0"/>
                <a:ea typeface="Calibri" panose="020F0502020204030204" pitchFamily="34" charset="0"/>
                <a:cs typeface="Times New Roman" panose="02020603050405020304" pitchFamily="18" charset="0"/>
              </a:rPr>
              <a:t>All people have value and deserve respect</a:t>
            </a:r>
          </a:p>
          <a:p>
            <a:pPr lvl="1">
              <a:lnSpc>
                <a:spcPct val="107000"/>
              </a:lnSpc>
              <a:spcBef>
                <a:spcPts val="0"/>
              </a:spcBef>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Positive, sustainable change is achievable </a:t>
            </a:r>
          </a:p>
          <a:p>
            <a:pPr lvl="1">
              <a:lnSpc>
                <a:spcPct val="107000"/>
              </a:lnSpc>
              <a:spcBef>
                <a:spcPts val="0"/>
              </a:spcBef>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Person centered care is essential to individual progress</a:t>
            </a:r>
          </a:p>
          <a:p>
            <a:pPr lvl="1">
              <a:lnSpc>
                <a:spcPct val="107000"/>
              </a:lnSpc>
              <a:spcBef>
                <a:spcPts val="0"/>
              </a:spcBef>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Removing barriers to re-entry encourages personal accountability</a:t>
            </a:r>
          </a:p>
          <a:p>
            <a:endParaRPr lang="en-US" dirty="0"/>
          </a:p>
          <a:p>
            <a:pPr lvl="1"/>
            <a:endParaRPr lang="en-US" dirty="0"/>
          </a:p>
        </p:txBody>
      </p:sp>
    </p:spTree>
    <p:extLst>
      <p:ext uri="{BB962C8B-B14F-4D97-AF65-F5344CB8AC3E}">
        <p14:creationId xmlns:p14="http://schemas.microsoft.com/office/powerpoint/2010/main" val="4244386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CMNRP</a:t>
            </a:r>
          </a:p>
        </p:txBody>
      </p:sp>
      <p:sp>
        <p:nvSpPr>
          <p:cNvPr id="3" name="Content Placeholder 2"/>
          <p:cNvSpPr>
            <a:spLocks noGrp="1"/>
          </p:cNvSpPr>
          <p:nvPr>
            <p:ph idx="1"/>
          </p:nvPr>
        </p:nvSpPr>
        <p:spPr/>
        <p:txBody>
          <a:bodyPr/>
          <a:lstStyle/>
          <a:p>
            <a:r>
              <a:rPr lang="en-US" dirty="0"/>
              <a:t>Brief History</a:t>
            </a:r>
          </a:p>
          <a:p>
            <a:pPr lvl="1"/>
            <a:r>
              <a:rPr lang="en-US" dirty="0"/>
              <a:t>Organization first formed in 2006</a:t>
            </a:r>
          </a:p>
          <a:p>
            <a:pPr lvl="1"/>
            <a:r>
              <a:rPr lang="en-US" dirty="0"/>
              <a:t>Jan 2011 with the purchase of our first house</a:t>
            </a:r>
          </a:p>
          <a:p>
            <a:pPr lvl="1"/>
            <a:r>
              <a:rPr lang="en-US" dirty="0"/>
              <a:t>Grown to now include 4 houses in </a:t>
            </a:r>
            <a:r>
              <a:rPr lang="en-US"/>
              <a:t>Central Minnesota (St Cloud)</a:t>
            </a:r>
            <a:endParaRPr lang="en-US" dirty="0"/>
          </a:p>
          <a:p>
            <a:r>
              <a:rPr lang="en-US" dirty="0"/>
              <a:t>Privately funded</a:t>
            </a:r>
          </a:p>
          <a:p>
            <a:pPr lvl="1"/>
            <a:r>
              <a:rPr lang="en-US" dirty="0"/>
              <a:t>Rooms are rented to FIP’s during their transition</a:t>
            </a:r>
          </a:p>
          <a:p>
            <a:r>
              <a:rPr lang="en-US" dirty="0"/>
              <a:t>Taxpayers best friend</a:t>
            </a:r>
          </a:p>
          <a:p>
            <a:pPr lvl="1"/>
            <a:r>
              <a:rPr lang="en-US" dirty="0"/>
              <a:t>Estimated cost / year for room/board/security in prison:  $ </a:t>
            </a:r>
            <a:r>
              <a:rPr lang="en-US" dirty="0">
                <a:solidFill>
                  <a:schemeClr val="accent1"/>
                </a:solidFill>
              </a:rPr>
              <a:t>41,366 per MN inmate</a:t>
            </a:r>
          </a:p>
          <a:p>
            <a:pPr lvl="1"/>
            <a:r>
              <a:rPr lang="en-US" dirty="0"/>
              <a:t>Helping the formerly incarcerated become self sufficient</a:t>
            </a:r>
          </a:p>
          <a:p>
            <a:r>
              <a:rPr lang="en-US" dirty="0"/>
              <a:t>Most importantly: assessing, and addressing the needs of the individual</a:t>
            </a:r>
          </a:p>
        </p:txBody>
      </p:sp>
    </p:spTree>
    <p:extLst>
      <p:ext uri="{BB962C8B-B14F-4D97-AF65-F5344CB8AC3E}">
        <p14:creationId xmlns:p14="http://schemas.microsoft.com/office/powerpoint/2010/main" val="838722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CMNRP</a:t>
            </a:r>
          </a:p>
        </p:txBody>
      </p:sp>
      <p:sp>
        <p:nvSpPr>
          <p:cNvPr id="3" name="Content Placeholder 2"/>
          <p:cNvSpPr>
            <a:spLocks noGrp="1"/>
          </p:cNvSpPr>
          <p:nvPr>
            <p:ph idx="1"/>
          </p:nvPr>
        </p:nvSpPr>
        <p:spPr/>
        <p:txBody>
          <a:bodyPr/>
          <a:lstStyle/>
          <a:p>
            <a:pPr marL="0" indent="0">
              <a:buNone/>
            </a:pPr>
            <a:r>
              <a:rPr lang="en-US" dirty="0"/>
              <a:t>Needs associated with 2</a:t>
            </a:r>
            <a:r>
              <a:rPr lang="en-US" baseline="30000" dirty="0"/>
              <a:t>nd</a:t>
            </a:r>
            <a:r>
              <a:rPr lang="en-US" dirty="0"/>
              <a:t> Chance Citizens </a:t>
            </a:r>
          </a:p>
          <a:p>
            <a:r>
              <a:rPr lang="en-US" dirty="0"/>
              <a:t>Housing is frequently the PRIMARY need</a:t>
            </a:r>
          </a:p>
          <a:p>
            <a:pPr lvl="1"/>
            <a:r>
              <a:rPr lang="en-US" dirty="0"/>
              <a:t>Clients recently released are often challenged with homelessness</a:t>
            </a:r>
          </a:p>
          <a:p>
            <a:r>
              <a:rPr lang="en-US" dirty="0"/>
              <a:t>Employment</a:t>
            </a:r>
          </a:p>
          <a:p>
            <a:pPr lvl="1"/>
            <a:r>
              <a:rPr lang="en-US" dirty="0"/>
              <a:t>In order to become self sufficient, we need to find a good job</a:t>
            </a:r>
          </a:p>
          <a:p>
            <a:r>
              <a:rPr lang="en-US" dirty="0"/>
              <a:t>Support</a:t>
            </a:r>
          </a:p>
          <a:p>
            <a:pPr lvl="1"/>
            <a:r>
              <a:rPr lang="en-US" dirty="0"/>
              <a:t>Transportation to / from unique support services / medical / counseling</a:t>
            </a:r>
          </a:p>
          <a:p>
            <a:pPr lvl="1"/>
            <a:r>
              <a:rPr lang="en-US" dirty="0"/>
              <a:t>Environment that encourages good choices</a:t>
            </a:r>
          </a:p>
          <a:p>
            <a:r>
              <a:rPr lang="en-US" dirty="0"/>
              <a:t>Supervision</a:t>
            </a:r>
          </a:p>
          <a:p>
            <a:pPr lvl="1"/>
            <a:r>
              <a:rPr lang="en-US" dirty="0"/>
              <a:t>A level of expectations and accountability</a:t>
            </a:r>
          </a:p>
        </p:txBody>
      </p:sp>
    </p:spTree>
    <p:extLst>
      <p:ext uri="{BB962C8B-B14F-4D97-AF65-F5344CB8AC3E}">
        <p14:creationId xmlns:p14="http://schemas.microsoft.com/office/powerpoint/2010/main" val="2694979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CMNRP	</a:t>
            </a:r>
          </a:p>
        </p:txBody>
      </p:sp>
      <p:sp>
        <p:nvSpPr>
          <p:cNvPr id="3" name="Content Placeholder 2"/>
          <p:cNvSpPr>
            <a:spLocks noGrp="1"/>
          </p:cNvSpPr>
          <p:nvPr>
            <p:ph idx="1"/>
          </p:nvPr>
        </p:nvSpPr>
        <p:spPr/>
        <p:txBody>
          <a:bodyPr/>
          <a:lstStyle/>
          <a:p>
            <a:r>
              <a:rPr lang="en-US" dirty="0"/>
              <a:t>Executive Director</a:t>
            </a:r>
          </a:p>
          <a:p>
            <a:pPr lvl="1"/>
            <a:r>
              <a:rPr lang="en-US" dirty="0"/>
              <a:t>Joshua Denelsbeck</a:t>
            </a:r>
          </a:p>
          <a:p>
            <a:pPr lvl="2"/>
            <a:r>
              <a:rPr lang="en-US" dirty="0"/>
              <a:t>15 years of hospitality industry management experience</a:t>
            </a:r>
          </a:p>
          <a:p>
            <a:pPr lvl="2"/>
            <a:r>
              <a:rPr lang="en-US" dirty="0"/>
              <a:t>10+ years missions to marginalized people groups (foreign and domestic)</a:t>
            </a:r>
          </a:p>
          <a:p>
            <a:pPr lvl="2"/>
            <a:r>
              <a:rPr lang="en-US" dirty="0"/>
              <a:t>5 years program management in recovery/residential treatment</a:t>
            </a:r>
          </a:p>
          <a:p>
            <a:pPr lvl="1"/>
            <a:r>
              <a:rPr lang="en-US" dirty="0"/>
              <a:t>Two primary duties</a:t>
            </a:r>
          </a:p>
          <a:p>
            <a:pPr lvl="2"/>
            <a:r>
              <a:rPr lang="en-US" dirty="0"/>
              <a:t>Administrative duties to operate the program</a:t>
            </a:r>
          </a:p>
          <a:p>
            <a:pPr lvl="3"/>
            <a:r>
              <a:rPr lang="en-US" dirty="0"/>
              <a:t>Entry Screening of individuals best qualified to take advantage of our programs</a:t>
            </a:r>
          </a:p>
          <a:p>
            <a:pPr lvl="3"/>
            <a:r>
              <a:rPr lang="en-US" dirty="0"/>
              <a:t>Interface with Dept, of Corrections, community resources, gov’t compliance</a:t>
            </a:r>
          </a:p>
          <a:p>
            <a:pPr lvl="2"/>
            <a:r>
              <a:rPr lang="en-US" dirty="0"/>
              <a:t>Property management</a:t>
            </a:r>
          </a:p>
          <a:p>
            <a:pPr lvl="3"/>
            <a:r>
              <a:rPr lang="en-US" dirty="0"/>
              <a:t>Onboarding clients, facilities management</a:t>
            </a:r>
          </a:p>
          <a:p>
            <a:pPr lvl="2"/>
            <a:endParaRPr lang="en-US" dirty="0"/>
          </a:p>
        </p:txBody>
      </p:sp>
    </p:spTree>
    <p:extLst>
      <p:ext uri="{BB962C8B-B14F-4D97-AF65-F5344CB8AC3E}">
        <p14:creationId xmlns:p14="http://schemas.microsoft.com/office/powerpoint/2010/main" val="2557814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CMNRP</a:t>
            </a:r>
          </a:p>
        </p:txBody>
      </p:sp>
      <p:sp>
        <p:nvSpPr>
          <p:cNvPr id="3" name="Content Placeholder 2"/>
          <p:cNvSpPr>
            <a:spLocks noGrp="1"/>
          </p:cNvSpPr>
          <p:nvPr>
            <p:ph idx="1"/>
          </p:nvPr>
        </p:nvSpPr>
        <p:spPr/>
        <p:txBody>
          <a:bodyPr/>
          <a:lstStyle/>
          <a:p>
            <a:r>
              <a:rPr lang="en-US" dirty="0"/>
              <a:t>Current capacity = 18 beds	</a:t>
            </a:r>
          </a:p>
          <a:p>
            <a:pPr lvl="1"/>
            <a:r>
              <a:rPr lang="en-US" dirty="0"/>
              <a:t>Average length of stay  ranges from 4 to 6 months</a:t>
            </a:r>
          </a:p>
          <a:p>
            <a:pPr lvl="1"/>
            <a:r>
              <a:rPr lang="en-US" dirty="0"/>
              <a:t>Dependent upon client need…. Some may stay longer (1+ year)</a:t>
            </a:r>
          </a:p>
          <a:p>
            <a:r>
              <a:rPr lang="en-US" dirty="0"/>
              <a:t>House rules</a:t>
            </a:r>
          </a:p>
          <a:p>
            <a:pPr lvl="1"/>
            <a:r>
              <a:rPr lang="en-US" dirty="0"/>
              <a:t>No alcohol, smoking, or drugs in our buildings</a:t>
            </a:r>
          </a:p>
          <a:p>
            <a:pPr lvl="2"/>
            <a:r>
              <a:rPr lang="en-US" dirty="0"/>
              <a:t>Promotes a healthy environment for those struggling with addictions</a:t>
            </a:r>
          </a:p>
          <a:p>
            <a:pPr lvl="1"/>
            <a:r>
              <a:rPr lang="en-US" dirty="0"/>
              <a:t>No visitors on premises</a:t>
            </a:r>
          </a:p>
          <a:p>
            <a:pPr lvl="2"/>
            <a:r>
              <a:rPr lang="en-US" dirty="0"/>
              <a:t>Safe, secure environment for people and property</a:t>
            </a:r>
          </a:p>
          <a:p>
            <a:pPr lvl="1"/>
            <a:r>
              <a:rPr lang="en-US" dirty="0"/>
              <a:t>Introduction of life skills </a:t>
            </a:r>
          </a:p>
          <a:p>
            <a:pPr lvl="2"/>
            <a:r>
              <a:rPr lang="en-US" dirty="0"/>
              <a:t>Clients often arrive with a broad spectrum of basic skill deficits  </a:t>
            </a:r>
          </a:p>
        </p:txBody>
      </p:sp>
    </p:spTree>
    <p:extLst>
      <p:ext uri="{BB962C8B-B14F-4D97-AF65-F5344CB8AC3E}">
        <p14:creationId xmlns:p14="http://schemas.microsoft.com/office/powerpoint/2010/main" val="3745915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2A0C2-17B2-D8FF-2FA3-326BAE8A2F65}"/>
              </a:ext>
            </a:extLst>
          </p:cNvPr>
          <p:cNvSpPr>
            <a:spLocks noGrp="1"/>
          </p:cNvSpPr>
          <p:nvPr>
            <p:ph type="title"/>
          </p:nvPr>
        </p:nvSpPr>
        <p:spPr/>
        <p:txBody>
          <a:bodyPr/>
          <a:lstStyle/>
          <a:p>
            <a:r>
              <a:rPr lang="en-US" dirty="0"/>
              <a:t>CMNRP</a:t>
            </a:r>
          </a:p>
        </p:txBody>
      </p:sp>
      <p:sp>
        <p:nvSpPr>
          <p:cNvPr id="3" name="Content Placeholder 2">
            <a:extLst>
              <a:ext uri="{FF2B5EF4-FFF2-40B4-BE49-F238E27FC236}">
                <a16:creationId xmlns:a16="http://schemas.microsoft.com/office/drawing/2014/main" id="{2A2A9785-ACD5-24DF-6D92-8461FA97F792}"/>
              </a:ext>
            </a:extLst>
          </p:cNvPr>
          <p:cNvSpPr>
            <a:spLocks noGrp="1"/>
          </p:cNvSpPr>
          <p:nvPr>
            <p:ph idx="1"/>
          </p:nvPr>
        </p:nvSpPr>
        <p:spPr/>
        <p:txBody>
          <a:bodyPr/>
          <a:lstStyle/>
          <a:p>
            <a:r>
              <a:rPr lang="en-US" dirty="0"/>
              <a:t>Looking forward:</a:t>
            </a:r>
          </a:p>
          <a:p>
            <a:pPr lvl="1"/>
            <a:r>
              <a:rPr lang="en-US" dirty="0"/>
              <a:t>Through forming partnerships with local businesses, civic organizations and service providers, we are working to increase our capacity to affect positive, lasting and meaningful change in the lives of our clients and, as a  result, the wider community.</a:t>
            </a:r>
          </a:p>
          <a:p>
            <a:pPr lvl="1"/>
            <a:r>
              <a:rPr lang="en-US" dirty="0"/>
              <a:t>Providing access to courses in critical thinking, financial literacy, parenting and anger management at no additional cost to our clients is an evidence based approach to equipping them for full participation in public life.</a:t>
            </a:r>
          </a:p>
          <a:p>
            <a:pPr lvl="1"/>
            <a:r>
              <a:rPr lang="en-US" dirty="0"/>
              <a:t>The grant CMNRP has receive through Initiative Foundation is providing the means to build a sustainable infrastructure to increase our footprint in both the numbers and the quality of services we provide.</a:t>
            </a:r>
          </a:p>
          <a:p>
            <a:pPr lvl="1"/>
            <a:r>
              <a:rPr lang="en-US" dirty="0"/>
              <a:t>It is our conviction that meaningful change can and does happen, and that a rising tide lifts all ships.</a:t>
            </a:r>
          </a:p>
        </p:txBody>
      </p:sp>
    </p:spTree>
    <p:extLst>
      <p:ext uri="{BB962C8B-B14F-4D97-AF65-F5344CB8AC3E}">
        <p14:creationId xmlns:p14="http://schemas.microsoft.com/office/powerpoint/2010/main" val="8181129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505</TotalTime>
  <Words>712</Words>
  <Application>Microsoft Office PowerPoint</Application>
  <PresentationFormat>Widescreen</PresentationFormat>
  <Paragraphs>88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Century Gothic</vt:lpstr>
      <vt:lpstr>Vapor Trail</vt:lpstr>
      <vt:lpstr>CMNRP </vt:lpstr>
      <vt:lpstr>CMNRP</vt:lpstr>
      <vt:lpstr>CMNRP </vt:lpstr>
      <vt:lpstr>CMNRP </vt:lpstr>
      <vt:lpstr>CMNRP</vt:lpstr>
      <vt:lpstr>CMNRP</vt:lpstr>
      <vt:lpstr>CMNRP </vt:lpstr>
      <vt:lpstr>CMNRP</vt:lpstr>
      <vt:lpstr>CMNRP</vt:lpstr>
      <vt:lpstr>CMNRP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CMNRP</dc:title>
  <dc:creator>John Donlin</dc:creator>
  <cp:lastModifiedBy>Patrick Bednarz</cp:lastModifiedBy>
  <cp:revision>15</cp:revision>
  <dcterms:created xsi:type="dcterms:W3CDTF">2023-10-18T14:57:15Z</dcterms:created>
  <dcterms:modified xsi:type="dcterms:W3CDTF">2023-10-25T17:45:22Z</dcterms:modified>
</cp:coreProperties>
</file>